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8"/>
  </p:notesMasterIdLst>
  <p:handoutMasterIdLst>
    <p:handoutMasterId r:id="rId59"/>
  </p:handoutMasterIdLst>
  <p:sldIdLst>
    <p:sldId id="259" r:id="rId2"/>
    <p:sldId id="359" r:id="rId3"/>
    <p:sldId id="360" r:id="rId4"/>
    <p:sldId id="361" r:id="rId5"/>
    <p:sldId id="362" r:id="rId6"/>
    <p:sldId id="363" r:id="rId7"/>
    <p:sldId id="364" r:id="rId8"/>
    <p:sldId id="365" r:id="rId9"/>
    <p:sldId id="366" r:id="rId10"/>
    <p:sldId id="367" r:id="rId11"/>
    <p:sldId id="368" r:id="rId12"/>
    <p:sldId id="369" r:id="rId13"/>
    <p:sldId id="370" r:id="rId14"/>
    <p:sldId id="371" r:id="rId15"/>
    <p:sldId id="372" r:id="rId16"/>
    <p:sldId id="373" r:id="rId17"/>
    <p:sldId id="374" r:id="rId18"/>
    <p:sldId id="375" r:id="rId19"/>
    <p:sldId id="376" r:id="rId20"/>
    <p:sldId id="377" r:id="rId21"/>
    <p:sldId id="284" r:id="rId22"/>
    <p:sldId id="319" r:id="rId23"/>
    <p:sldId id="320" r:id="rId24"/>
    <p:sldId id="321" r:id="rId25"/>
    <p:sldId id="288" r:id="rId26"/>
    <p:sldId id="289" r:id="rId27"/>
    <p:sldId id="322" r:id="rId28"/>
    <p:sldId id="291" r:id="rId29"/>
    <p:sldId id="292" r:id="rId30"/>
    <p:sldId id="293" r:id="rId31"/>
    <p:sldId id="294" r:id="rId32"/>
    <p:sldId id="295" r:id="rId33"/>
    <p:sldId id="297" r:id="rId34"/>
    <p:sldId id="298" r:id="rId35"/>
    <p:sldId id="299" r:id="rId36"/>
    <p:sldId id="300" r:id="rId37"/>
    <p:sldId id="301" r:id="rId38"/>
    <p:sldId id="302" r:id="rId39"/>
    <p:sldId id="303" r:id="rId40"/>
    <p:sldId id="304" r:id="rId41"/>
    <p:sldId id="305" r:id="rId42"/>
    <p:sldId id="308" r:id="rId43"/>
    <p:sldId id="306" r:id="rId44"/>
    <p:sldId id="309" r:id="rId45"/>
    <p:sldId id="307" r:id="rId46"/>
    <p:sldId id="310" r:id="rId47"/>
    <p:sldId id="312" r:id="rId48"/>
    <p:sldId id="311" r:id="rId49"/>
    <p:sldId id="313" r:id="rId50"/>
    <p:sldId id="314" r:id="rId51"/>
    <p:sldId id="339" r:id="rId52"/>
    <p:sldId id="340" r:id="rId53"/>
    <p:sldId id="341" r:id="rId54"/>
    <p:sldId id="316" r:id="rId55"/>
    <p:sldId id="342" r:id="rId56"/>
    <p:sldId id="318" r:id="rId57"/>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34578" autoAdjust="0"/>
    <p:restoredTop sz="86323" autoAdjust="0"/>
  </p:normalViewPr>
  <p:slideViewPr>
    <p:cSldViewPr>
      <p:cViewPr>
        <p:scale>
          <a:sx n="60" d="100"/>
          <a:sy n="60" d="100"/>
        </p:scale>
        <p:origin x="-2242" y="-624"/>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1" y="0"/>
            <a:ext cx="2981438" cy="464741"/>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defTabSz="925513" eaLnBrk="0" hangingPunct="0">
              <a:defRPr sz="1200">
                <a:ea typeface="ＭＳ Ｐゴシック" pitchFamily="48" charset="-128"/>
                <a:cs typeface="+mn-cs"/>
              </a:defRPr>
            </a:lvl1pPr>
          </a:lstStyle>
          <a:p>
            <a:pPr>
              <a:defRPr/>
            </a:pPr>
            <a:endParaRPr lang="en-US"/>
          </a:p>
        </p:txBody>
      </p:sp>
      <p:sp>
        <p:nvSpPr>
          <p:cNvPr id="21507" name="Rectangle 3"/>
          <p:cNvSpPr>
            <a:spLocks noGrp="1" noChangeArrowheads="1"/>
          </p:cNvSpPr>
          <p:nvPr>
            <p:ph type="dt" sz="quarter" idx="1"/>
          </p:nvPr>
        </p:nvSpPr>
        <p:spPr bwMode="auto">
          <a:xfrm>
            <a:off x="3898804" y="0"/>
            <a:ext cx="2981438" cy="464741"/>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algn="r" defTabSz="925513" eaLnBrk="0" hangingPunct="0">
              <a:defRPr sz="1200">
                <a:ea typeface="ＭＳ Ｐゴシック" pitchFamily="48" charset="-128"/>
                <a:cs typeface="+mn-cs"/>
              </a:defRPr>
            </a:lvl1pPr>
          </a:lstStyle>
          <a:p>
            <a:pPr>
              <a:defRPr/>
            </a:pPr>
            <a:endParaRPr lang="en-US"/>
          </a:p>
        </p:txBody>
      </p:sp>
      <p:sp>
        <p:nvSpPr>
          <p:cNvPr id="21508" name="Rectangle 4"/>
          <p:cNvSpPr>
            <a:spLocks noGrp="1" noChangeArrowheads="1"/>
          </p:cNvSpPr>
          <p:nvPr>
            <p:ph type="ftr" sz="quarter" idx="2"/>
          </p:nvPr>
        </p:nvSpPr>
        <p:spPr bwMode="auto">
          <a:xfrm>
            <a:off x="1" y="8830063"/>
            <a:ext cx="2981438" cy="464740"/>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defTabSz="925513" eaLnBrk="0" hangingPunct="0">
              <a:defRPr sz="1200">
                <a:ea typeface="ＭＳ Ｐゴシック" pitchFamily="48" charset="-128"/>
                <a:cs typeface="+mn-cs"/>
              </a:defRPr>
            </a:lvl1pPr>
          </a:lstStyle>
          <a:p>
            <a:pPr>
              <a:defRPr/>
            </a:pPr>
            <a:endParaRPr lang="en-US"/>
          </a:p>
        </p:txBody>
      </p:sp>
      <p:sp>
        <p:nvSpPr>
          <p:cNvPr id="21509" name="Rectangle 5"/>
          <p:cNvSpPr>
            <a:spLocks noGrp="1" noChangeArrowheads="1"/>
          </p:cNvSpPr>
          <p:nvPr>
            <p:ph type="sldNum" sz="quarter" idx="3"/>
          </p:nvPr>
        </p:nvSpPr>
        <p:spPr bwMode="auto">
          <a:xfrm>
            <a:off x="3898804" y="8830063"/>
            <a:ext cx="2981438" cy="464740"/>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algn="r" defTabSz="925513" eaLnBrk="0" hangingPunct="0">
              <a:defRPr sz="1200">
                <a:ea typeface="ＭＳ Ｐゴシック" pitchFamily="48" charset="-128"/>
                <a:cs typeface="+mn-cs"/>
              </a:defRPr>
            </a:lvl1pPr>
          </a:lstStyle>
          <a:p>
            <a:pPr>
              <a:defRPr/>
            </a:pPr>
            <a:fld id="{15729301-0E93-4682-A3BF-53AAA3D29B5B}" type="slidenum">
              <a:rPr lang="en-US"/>
              <a:pPr>
                <a:defRPr/>
              </a:pPr>
              <a:t>‹#›</a:t>
            </a:fld>
            <a:endParaRPr lang="en-US"/>
          </a:p>
        </p:txBody>
      </p:sp>
    </p:spTree>
    <p:extLst>
      <p:ext uri="{BB962C8B-B14F-4D97-AF65-F5344CB8AC3E}">
        <p14:creationId xmlns:p14="http://schemas.microsoft.com/office/powerpoint/2010/main" val="4000745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1438" cy="464741"/>
          </a:xfrm>
          <a:prstGeom prst="rect">
            <a:avLst/>
          </a:prstGeom>
        </p:spPr>
        <p:txBody>
          <a:bodyPr vert="horz" lIns="91440" tIns="45720" rIns="91440" bIns="45720" rtlCol="0"/>
          <a:lstStyle>
            <a:lvl1pPr algn="l" eaLnBrk="0" hangingPunct="0">
              <a:defRPr sz="1200">
                <a:ea typeface="ＭＳ Ｐゴシック" pitchFamily="48" charset="-128"/>
                <a:cs typeface="+mn-cs"/>
              </a:defRPr>
            </a:lvl1pPr>
          </a:lstStyle>
          <a:p>
            <a:pPr>
              <a:defRPr/>
            </a:pPr>
            <a:endParaRPr lang="en-US"/>
          </a:p>
        </p:txBody>
      </p:sp>
      <p:sp>
        <p:nvSpPr>
          <p:cNvPr id="3" name="Date Placeholder 2"/>
          <p:cNvSpPr>
            <a:spLocks noGrp="1"/>
          </p:cNvSpPr>
          <p:nvPr>
            <p:ph type="dt" idx="1"/>
          </p:nvPr>
        </p:nvSpPr>
        <p:spPr>
          <a:xfrm>
            <a:off x="3898804" y="0"/>
            <a:ext cx="2981438" cy="464741"/>
          </a:xfrm>
          <a:prstGeom prst="rect">
            <a:avLst/>
          </a:prstGeom>
        </p:spPr>
        <p:txBody>
          <a:bodyPr vert="horz" lIns="91440" tIns="45720" rIns="91440" bIns="45720" rtlCol="0"/>
          <a:lstStyle>
            <a:lvl1pPr algn="r" eaLnBrk="0" hangingPunct="0">
              <a:defRPr sz="1200">
                <a:ea typeface="ＭＳ Ｐゴシック" pitchFamily="48" charset="-128"/>
                <a:cs typeface="+mn-cs"/>
              </a:defRPr>
            </a:lvl1pPr>
          </a:lstStyle>
          <a:p>
            <a:pPr>
              <a:defRPr/>
            </a:pPr>
            <a:fld id="{6131A319-F3CE-4CA7-8176-B825DA71EA21}" type="datetimeFigureOut">
              <a:rPr lang="en-US"/>
              <a:pPr>
                <a:defRPr/>
              </a:pPr>
              <a:t>2/10/2014</a:t>
            </a:fld>
            <a:endParaRPr lang="en-US"/>
          </a:p>
        </p:txBody>
      </p:sp>
      <p:sp>
        <p:nvSpPr>
          <p:cNvPr id="4" name="Slide Image Placeholder 3"/>
          <p:cNvSpPr>
            <a:spLocks noGrp="1" noRot="1" noChangeAspect="1"/>
          </p:cNvSpPr>
          <p:nvPr>
            <p:ph type="sldImg" idx="2"/>
          </p:nvPr>
        </p:nvSpPr>
        <p:spPr>
          <a:xfrm>
            <a:off x="1119188" y="698500"/>
            <a:ext cx="4643437" cy="3484563"/>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8024" y="4415830"/>
            <a:ext cx="5505765" cy="4182661"/>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30063"/>
            <a:ext cx="2981438" cy="464740"/>
          </a:xfrm>
          <a:prstGeom prst="rect">
            <a:avLst/>
          </a:prstGeom>
        </p:spPr>
        <p:txBody>
          <a:bodyPr vert="horz" lIns="91440" tIns="45720" rIns="91440" bIns="45720" rtlCol="0" anchor="b"/>
          <a:lstStyle>
            <a:lvl1pPr algn="l" eaLnBrk="0" hangingPunct="0">
              <a:defRPr sz="1200">
                <a:ea typeface="ＭＳ Ｐゴシック" pitchFamily="48" charset="-128"/>
                <a:cs typeface="+mn-cs"/>
              </a:defRPr>
            </a:lvl1pPr>
          </a:lstStyle>
          <a:p>
            <a:pPr>
              <a:defRPr/>
            </a:pPr>
            <a:endParaRPr lang="en-US"/>
          </a:p>
        </p:txBody>
      </p:sp>
      <p:sp>
        <p:nvSpPr>
          <p:cNvPr id="7" name="Slide Number Placeholder 6"/>
          <p:cNvSpPr>
            <a:spLocks noGrp="1"/>
          </p:cNvSpPr>
          <p:nvPr>
            <p:ph type="sldNum" sz="quarter" idx="5"/>
          </p:nvPr>
        </p:nvSpPr>
        <p:spPr>
          <a:xfrm>
            <a:off x="3898804" y="8830063"/>
            <a:ext cx="2981438" cy="464740"/>
          </a:xfrm>
          <a:prstGeom prst="rect">
            <a:avLst/>
          </a:prstGeom>
        </p:spPr>
        <p:txBody>
          <a:bodyPr vert="horz" lIns="91440" tIns="45720" rIns="91440" bIns="45720" rtlCol="0" anchor="b"/>
          <a:lstStyle>
            <a:lvl1pPr algn="r" eaLnBrk="0" hangingPunct="0">
              <a:defRPr sz="1200">
                <a:ea typeface="ＭＳ Ｐゴシック" pitchFamily="48" charset="-128"/>
                <a:cs typeface="+mn-cs"/>
              </a:defRPr>
            </a:lvl1pPr>
          </a:lstStyle>
          <a:p>
            <a:pPr>
              <a:defRPr/>
            </a:pPr>
            <a:fld id="{36DC4EE9-6786-464C-B797-E7C4B7E1D7E2}" type="slidenum">
              <a:rPr lang="en-US"/>
              <a:pPr>
                <a:defRPr/>
              </a:pPr>
              <a:t>‹#›</a:t>
            </a:fld>
            <a:endParaRPr lang="en-US"/>
          </a:p>
        </p:txBody>
      </p:sp>
    </p:spTree>
    <p:extLst>
      <p:ext uri="{BB962C8B-B14F-4D97-AF65-F5344CB8AC3E}">
        <p14:creationId xmlns:p14="http://schemas.microsoft.com/office/powerpoint/2010/main" val="13617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DC4EE9-6786-464C-B797-E7C4B7E1D7E2}" type="slidenum">
              <a:rPr lang="en-US" smtClean="0"/>
              <a:pPr>
                <a:defRPr/>
              </a:pPr>
              <a:t>1</a:t>
            </a:fld>
            <a:endParaRPr lang="en-US"/>
          </a:p>
        </p:txBody>
      </p:sp>
    </p:spTree>
    <p:extLst>
      <p:ext uri="{BB962C8B-B14F-4D97-AF65-F5344CB8AC3E}">
        <p14:creationId xmlns:p14="http://schemas.microsoft.com/office/powerpoint/2010/main" val="982626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DC4EE9-6786-464C-B797-E7C4B7E1D7E2}" type="slidenum">
              <a:rPr lang="en-US" smtClean="0"/>
              <a:pPr>
                <a:defRPr/>
              </a:pPr>
              <a:t>10</a:t>
            </a:fld>
            <a:endParaRPr lang="en-US"/>
          </a:p>
        </p:txBody>
      </p:sp>
    </p:spTree>
    <p:extLst>
      <p:ext uri="{BB962C8B-B14F-4D97-AF65-F5344CB8AC3E}">
        <p14:creationId xmlns:p14="http://schemas.microsoft.com/office/powerpoint/2010/main" val="2542123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DC4EE9-6786-464C-B797-E7C4B7E1D7E2}" type="slidenum">
              <a:rPr lang="en-US" smtClean="0"/>
              <a:pPr>
                <a:defRPr/>
              </a:pPr>
              <a:t>11</a:t>
            </a:fld>
            <a:endParaRPr lang="en-US"/>
          </a:p>
        </p:txBody>
      </p:sp>
    </p:spTree>
    <p:extLst>
      <p:ext uri="{BB962C8B-B14F-4D97-AF65-F5344CB8AC3E}">
        <p14:creationId xmlns:p14="http://schemas.microsoft.com/office/powerpoint/2010/main" val="2782984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To reduce this risk, the auditor needs to know how the distance is recorded.  Having a clear understanding   increases the accuracy and efficiency of the tests an auditor performs.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6DC4EE9-6786-464C-B797-E7C4B7E1D7E2}" type="slidenum">
              <a:rPr lang="en-US" smtClean="0"/>
              <a:pPr>
                <a:defRPr/>
              </a:pPr>
              <a:t>12</a:t>
            </a:fld>
            <a:endParaRPr lang="en-US"/>
          </a:p>
        </p:txBody>
      </p:sp>
    </p:spTree>
    <p:extLst>
      <p:ext uri="{BB962C8B-B14F-4D97-AF65-F5344CB8AC3E}">
        <p14:creationId xmlns:p14="http://schemas.microsoft.com/office/powerpoint/2010/main" val="1786099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DC4EE9-6786-464C-B797-E7C4B7E1D7E2}" type="slidenum">
              <a:rPr lang="en-US" smtClean="0"/>
              <a:pPr>
                <a:defRPr/>
              </a:pPr>
              <a:t>13</a:t>
            </a:fld>
            <a:endParaRPr lang="en-US"/>
          </a:p>
        </p:txBody>
      </p:sp>
    </p:spTree>
    <p:extLst>
      <p:ext uri="{BB962C8B-B14F-4D97-AF65-F5344CB8AC3E}">
        <p14:creationId xmlns:p14="http://schemas.microsoft.com/office/powerpoint/2010/main" val="1163499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of our audit objectives is to determine if all distance is recorded and the accuracy of the recorded distance.  Because violations to the HOS rules can result in fines &amp;/or being placed out of service, the importance of  accurately recording distance is significant.  This is not to say that all distance is always accurately recorded, but the risk of material misstatement </a:t>
            </a:r>
            <a:r>
              <a:rPr lang="en-US" sz="1200" kern="1200" baseline="0" dirty="0" smtClean="0">
                <a:solidFill>
                  <a:schemeClr val="tx1"/>
                </a:solidFill>
                <a:effectLst/>
                <a:latin typeface="+mn-lt"/>
                <a:ea typeface="+mn-ea"/>
                <a:cs typeface="+mn-cs"/>
              </a:rPr>
              <a:t> is greatly reduced.</a:t>
            </a:r>
            <a:endParaRPr lang="en-US" dirty="0"/>
          </a:p>
        </p:txBody>
      </p:sp>
      <p:sp>
        <p:nvSpPr>
          <p:cNvPr id="4" name="Slide Number Placeholder 3"/>
          <p:cNvSpPr>
            <a:spLocks noGrp="1"/>
          </p:cNvSpPr>
          <p:nvPr>
            <p:ph type="sldNum" sz="quarter" idx="10"/>
          </p:nvPr>
        </p:nvSpPr>
        <p:spPr/>
        <p:txBody>
          <a:bodyPr/>
          <a:lstStyle/>
          <a:p>
            <a:pPr>
              <a:defRPr/>
            </a:pPr>
            <a:fld id="{36DC4EE9-6786-464C-B797-E7C4B7E1D7E2}" type="slidenum">
              <a:rPr lang="en-US" smtClean="0"/>
              <a:pPr>
                <a:defRPr/>
              </a:pPr>
              <a:t>14</a:t>
            </a:fld>
            <a:endParaRPr lang="en-US"/>
          </a:p>
        </p:txBody>
      </p:sp>
    </p:spTree>
    <p:extLst>
      <p:ext uri="{BB962C8B-B14F-4D97-AF65-F5344CB8AC3E}">
        <p14:creationId xmlns:p14="http://schemas.microsoft.com/office/powerpoint/2010/main" val="1693135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DC4EE9-6786-464C-B797-E7C4B7E1D7E2}" type="slidenum">
              <a:rPr lang="en-US" smtClean="0"/>
              <a:pPr>
                <a:defRPr/>
              </a:pPr>
              <a:t>15</a:t>
            </a:fld>
            <a:endParaRPr lang="en-US"/>
          </a:p>
        </p:txBody>
      </p:sp>
    </p:spTree>
    <p:extLst>
      <p:ext uri="{BB962C8B-B14F-4D97-AF65-F5344CB8AC3E}">
        <p14:creationId xmlns:p14="http://schemas.microsoft.com/office/powerpoint/2010/main" val="1888029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DC4EE9-6786-464C-B797-E7C4B7E1D7E2}" type="slidenum">
              <a:rPr lang="en-US" smtClean="0"/>
              <a:pPr>
                <a:defRPr/>
              </a:pPr>
              <a:t>16</a:t>
            </a:fld>
            <a:endParaRPr lang="en-US"/>
          </a:p>
        </p:txBody>
      </p:sp>
    </p:spTree>
    <p:extLst>
      <p:ext uri="{BB962C8B-B14F-4D97-AF65-F5344CB8AC3E}">
        <p14:creationId xmlns:p14="http://schemas.microsoft.com/office/powerpoint/2010/main" val="1888029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aseline="0" dirty="0" smtClean="0"/>
              <a:t>time lapses between trips, material differences between distance software and recorded distance, etc.</a:t>
            </a:r>
          </a:p>
          <a:p>
            <a:r>
              <a:rPr lang="en-US" altLang="en-US" baseline="0" dirty="0" smtClean="0"/>
              <a:t> </a:t>
            </a:r>
            <a:r>
              <a:rPr lang="en-US" dirty="0" smtClean="0"/>
              <a:t>If the auditor understands how distance is recorded, the cause of the differences can be determined, thereby</a:t>
            </a:r>
            <a:r>
              <a:rPr lang="en-US" baseline="0" dirty="0" smtClean="0"/>
              <a:t> increasing the accuracy of test results and error rate calculations</a:t>
            </a:r>
            <a:endParaRPr lang="en-US" dirty="0"/>
          </a:p>
        </p:txBody>
      </p:sp>
      <p:sp>
        <p:nvSpPr>
          <p:cNvPr id="4" name="Slide Number Placeholder 3"/>
          <p:cNvSpPr>
            <a:spLocks noGrp="1"/>
          </p:cNvSpPr>
          <p:nvPr>
            <p:ph type="sldNum" sz="quarter" idx="10"/>
          </p:nvPr>
        </p:nvSpPr>
        <p:spPr/>
        <p:txBody>
          <a:bodyPr/>
          <a:lstStyle/>
          <a:p>
            <a:pPr>
              <a:defRPr/>
            </a:pPr>
            <a:fld id="{36DC4EE9-6786-464C-B797-E7C4B7E1D7E2}" type="slidenum">
              <a:rPr lang="en-US" smtClean="0"/>
              <a:pPr>
                <a:defRPr/>
              </a:pPr>
              <a:t>17</a:t>
            </a:fld>
            <a:endParaRPr lang="en-US"/>
          </a:p>
        </p:txBody>
      </p:sp>
    </p:spTree>
    <p:extLst>
      <p:ext uri="{BB962C8B-B14F-4D97-AF65-F5344CB8AC3E}">
        <p14:creationId xmlns:p14="http://schemas.microsoft.com/office/powerpoint/2010/main" val="3046941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endParaRPr lang="en-US" dirty="0"/>
          </a:p>
        </p:txBody>
      </p:sp>
      <p:sp>
        <p:nvSpPr>
          <p:cNvPr id="4" name="Slide Number Placeholder 3"/>
          <p:cNvSpPr>
            <a:spLocks noGrp="1"/>
          </p:cNvSpPr>
          <p:nvPr>
            <p:ph type="sldNum" sz="quarter" idx="10"/>
          </p:nvPr>
        </p:nvSpPr>
        <p:spPr/>
        <p:txBody>
          <a:bodyPr/>
          <a:lstStyle/>
          <a:p>
            <a:pPr>
              <a:defRPr/>
            </a:pPr>
            <a:fld id="{36DC4EE9-6786-464C-B797-E7C4B7E1D7E2}" type="slidenum">
              <a:rPr lang="en-US" smtClean="0"/>
              <a:pPr>
                <a:defRPr/>
              </a:pPr>
              <a:t>18</a:t>
            </a:fld>
            <a:endParaRPr lang="en-US"/>
          </a:p>
        </p:txBody>
      </p:sp>
    </p:spTree>
    <p:extLst>
      <p:ext uri="{BB962C8B-B14F-4D97-AF65-F5344CB8AC3E}">
        <p14:creationId xmlns:p14="http://schemas.microsoft.com/office/powerpoint/2010/main" val="1407876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these readings accurate, or is the carrier backing into the readings</a:t>
            </a:r>
            <a:endParaRPr lang="en-US" dirty="0"/>
          </a:p>
        </p:txBody>
      </p:sp>
      <p:sp>
        <p:nvSpPr>
          <p:cNvPr id="4" name="Slide Number Placeholder 3"/>
          <p:cNvSpPr>
            <a:spLocks noGrp="1"/>
          </p:cNvSpPr>
          <p:nvPr>
            <p:ph type="sldNum" sz="quarter" idx="10"/>
          </p:nvPr>
        </p:nvSpPr>
        <p:spPr/>
        <p:txBody>
          <a:bodyPr/>
          <a:lstStyle/>
          <a:p>
            <a:pPr>
              <a:defRPr/>
            </a:pPr>
            <a:fld id="{36DC4EE9-6786-464C-B797-E7C4B7E1D7E2}" type="slidenum">
              <a:rPr lang="en-US" smtClean="0"/>
              <a:pPr>
                <a:defRPr/>
              </a:pPr>
              <a:t>19</a:t>
            </a:fld>
            <a:endParaRPr lang="en-US"/>
          </a:p>
        </p:txBody>
      </p:sp>
    </p:spTree>
    <p:extLst>
      <p:ext uri="{BB962C8B-B14F-4D97-AF65-F5344CB8AC3E}">
        <p14:creationId xmlns:p14="http://schemas.microsoft.com/office/powerpoint/2010/main" val="1786099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DC4EE9-6786-464C-B797-E7C4B7E1D7E2}" type="slidenum">
              <a:rPr lang="en-US" smtClean="0"/>
              <a:pPr>
                <a:defRPr/>
              </a:pPr>
              <a:t>2</a:t>
            </a:fld>
            <a:endParaRPr lang="en-US"/>
          </a:p>
        </p:txBody>
      </p:sp>
    </p:spTree>
    <p:extLst>
      <p:ext uri="{BB962C8B-B14F-4D97-AF65-F5344CB8AC3E}">
        <p14:creationId xmlns:p14="http://schemas.microsoft.com/office/powerpoint/2010/main" val="1463946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can a vehicle travel 1052 miles in one day?</a:t>
            </a:r>
            <a:endParaRPr lang="en-US" dirty="0"/>
          </a:p>
        </p:txBody>
      </p:sp>
      <p:sp>
        <p:nvSpPr>
          <p:cNvPr id="4" name="Slide Number Placeholder 3"/>
          <p:cNvSpPr>
            <a:spLocks noGrp="1"/>
          </p:cNvSpPr>
          <p:nvPr>
            <p:ph type="sldNum" sz="quarter" idx="10"/>
          </p:nvPr>
        </p:nvSpPr>
        <p:spPr/>
        <p:txBody>
          <a:bodyPr/>
          <a:lstStyle/>
          <a:p>
            <a:pPr>
              <a:defRPr/>
            </a:pPr>
            <a:fld id="{36DC4EE9-6786-464C-B797-E7C4B7E1D7E2}" type="slidenum">
              <a:rPr lang="en-US" smtClean="0"/>
              <a:pPr>
                <a:defRPr/>
              </a:pPr>
              <a:t>20</a:t>
            </a:fld>
            <a:endParaRPr lang="en-US"/>
          </a:p>
        </p:txBody>
      </p:sp>
    </p:spTree>
    <p:extLst>
      <p:ext uri="{BB962C8B-B14F-4D97-AF65-F5344CB8AC3E}">
        <p14:creationId xmlns:p14="http://schemas.microsoft.com/office/powerpoint/2010/main" val="1888029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CA" altLang="fr-FR" smtClean="0"/>
          </a:p>
        </p:txBody>
      </p:sp>
      <p:sp>
        <p:nvSpPr>
          <p:cNvPr id="71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1493" indent="-284079">
              <a:defRPr>
                <a:solidFill>
                  <a:schemeClr val="tx1"/>
                </a:solidFill>
                <a:latin typeface="Calibri" pitchFamily="34" charset="0"/>
              </a:defRPr>
            </a:lvl2pPr>
            <a:lvl3pPr marL="1139523" indent="-226300">
              <a:defRPr>
                <a:solidFill>
                  <a:schemeClr val="tx1"/>
                </a:solidFill>
                <a:latin typeface="Calibri" pitchFamily="34" charset="0"/>
              </a:defRPr>
            </a:lvl3pPr>
            <a:lvl4pPr marL="1596938" indent="-226300">
              <a:defRPr>
                <a:solidFill>
                  <a:schemeClr val="tx1"/>
                </a:solidFill>
                <a:latin typeface="Calibri" pitchFamily="34" charset="0"/>
              </a:defRPr>
            </a:lvl4pPr>
            <a:lvl5pPr marL="2052748" indent="-226300">
              <a:defRPr>
                <a:solidFill>
                  <a:schemeClr val="tx1"/>
                </a:solidFill>
                <a:latin typeface="Calibri" pitchFamily="34" charset="0"/>
              </a:defRPr>
            </a:lvl5pPr>
            <a:lvl6pPr marL="2514977" indent="-226300" fontAlgn="base">
              <a:spcBef>
                <a:spcPct val="0"/>
              </a:spcBef>
              <a:spcAft>
                <a:spcPct val="0"/>
              </a:spcAft>
              <a:defRPr>
                <a:solidFill>
                  <a:schemeClr val="tx1"/>
                </a:solidFill>
                <a:latin typeface="Calibri" pitchFamily="34" charset="0"/>
              </a:defRPr>
            </a:lvl6pPr>
            <a:lvl7pPr marL="2977206" indent="-226300" fontAlgn="base">
              <a:spcBef>
                <a:spcPct val="0"/>
              </a:spcBef>
              <a:spcAft>
                <a:spcPct val="0"/>
              </a:spcAft>
              <a:defRPr>
                <a:solidFill>
                  <a:schemeClr val="tx1"/>
                </a:solidFill>
                <a:latin typeface="Calibri" pitchFamily="34" charset="0"/>
              </a:defRPr>
            </a:lvl7pPr>
            <a:lvl8pPr marL="3439435" indent="-226300" fontAlgn="base">
              <a:spcBef>
                <a:spcPct val="0"/>
              </a:spcBef>
              <a:spcAft>
                <a:spcPct val="0"/>
              </a:spcAft>
              <a:defRPr>
                <a:solidFill>
                  <a:schemeClr val="tx1"/>
                </a:solidFill>
                <a:latin typeface="Calibri" pitchFamily="34" charset="0"/>
              </a:defRPr>
            </a:lvl8pPr>
            <a:lvl9pPr marL="3901664" indent="-226300" fontAlgn="base">
              <a:spcBef>
                <a:spcPct val="0"/>
              </a:spcBef>
              <a:spcAft>
                <a:spcPct val="0"/>
              </a:spcAft>
              <a:defRPr>
                <a:solidFill>
                  <a:schemeClr val="tx1"/>
                </a:solidFill>
                <a:latin typeface="Calibri" pitchFamily="34" charset="0"/>
              </a:defRPr>
            </a:lvl9pPr>
          </a:lstStyle>
          <a:p>
            <a:pPr eaLnBrk="0" fontAlgn="base" hangingPunct="0">
              <a:spcBef>
                <a:spcPct val="0"/>
              </a:spcBef>
              <a:spcAft>
                <a:spcPct val="0"/>
              </a:spcAft>
            </a:pPr>
            <a:fld id="{8537D831-469E-4D5A-8A82-4C29312AADC0}" type="slidenum">
              <a:rPr lang="en-US" altLang="fr-FR">
                <a:latin typeface="Arial" charset="0"/>
                <a:ea typeface="ＭＳ Ｐゴシック" pitchFamily="34" charset="-128"/>
              </a:rPr>
              <a:pPr eaLnBrk="0" fontAlgn="base" hangingPunct="0">
                <a:spcBef>
                  <a:spcPct val="0"/>
                </a:spcBef>
                <a:spcAft>
                  <a:spcPct val="0"/>
                </a:spcAft>
              </a:pPr>
              <a:t>52</a:t>
            </a:fld>
            <a:endParaRPr lang="en-US" altLang="fr-FR">
              <a:latin typeface="Arial"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DC4EE9-6786-464C-B797-E7C4B7E1D7E2}" type="slidenum">
              <a:rPr lang="en-US" smtClean="0"/>
              <a:pPr>
                <a:defRPr/>
              </a:pPr>
              <a:t>3</a:t>
            </a:fld>
            <a:endParaRPr lang="en-US"/>
          </a:p>
        </p:txBody>
      </p:sp>
    </p:spTree>
    <p:extLst>
      <p:ext uri="{BB962C8B-B14F-4D97-AF65-F5344CB8AC3E}">
        <p14:creationId xmlns:p14="http://schemas.microsoft.com/office/powerpoint/2010/main" val="633273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Based on our audit objectives, </a:t>
            </a:r>
            <a:r>
              <a:rPr lang="en-US" sz="1200" i="1" kern="1200" dirty="0" smtClean="0">
                <a:solidFill>
                  <a:schemeClr val="tx1"/>
                </a:solidFill>
                <a:effectLst/>
                <a:latin typeface="+mn-lt"/>
                <a:ea typeface="+mn-ea"/>
                <a:cs typeface="+mn-cs"/>
              </a:rPr>
              <a:t>Whether all distance is being recorded, whether the recorded distance is accurately allocated</a:t>
            </a:r>
          </a:p>
          <a:p>
            <a:r>
              <a:rPr lang="en-US" sz="1200" kern="1200" dirty="0" smtClean="0">
                <a:solidFill>
                  <a:schemeClr val="tx1"/>
                </a:solidFill>
                <a:effectLst/>
                <a:latin typeface="+mn-lt"/>
                <a:ea typeface="+mn-ea"/>
                <a:cs typeface="+mn-cs"/>
              </a:rPr>
              <a:t>	will determine the amount of testing that needs to be performed on the carrier's recordkeeping system.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6DC4EE9-6786-464C-B797-E7C4B7E1D7E2}" type="slidenum">
              <a:rPr lang="en-US" smtClean="0"/>
              <a:pPr>
                <a:defRPr/>
              </a:pPr>
              <a:t>4</a:t>
            </a:fld>
            <a:endParaRPr lang="en-US"/>
          </a:p>
        </p:txBody>
      </p:sp>
    </p:spTree>
    <p:extLst>
      <p:ext uri="{BB962C8B-B14F-4D97-AF65-F5344CB8AC3E}">
        <p14:creationId xmlns:p14="http://schemas.microsoft.com/office/powerpoint/2010/main" val="1333114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To reduce this risk, the auditor needs to know how the distance is recorded.  Having a clear understanding   increases the accuracy and efficiency of the tests an auditor performs.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6DC4EE9-6786-464C-B797-E7C4B7E1D7E2}" type="slidenum">
              <a:rPr lang="en-US" smtClean="0"/>
              <a:pPr>
                <a:defRPr/>
              </a:pPr>
              <a:t>5</a:t>
            </a:fld>
            <a:endParaRPr lang="en-US"/>
          </a:p>
        </p:txBody>
      </p:sp>
    </p:spTree>
    <p:extLst>
      <p:ext uri="{BB962C8B-B14F-4D97-AF65-F5344CB8AC3E}">
        <p14:creationId xmlns:p14="http://schemas.microsoft.com/office/powerpoint/2010/main" val="2291213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DC4EE9-6786-464C-B797-E7C4B7E1D7E2}" type="slidenum">
              <a:rPr lang="en-US" smtClean="0"/>
              <a:pPr>
                <a:defRPr/>
              </a:pPr>
              <a:t>6</a:t>
            </a:fld>
            <a:endParaRPr lang="en-US"/>
          </a:p>
        </p:txBody>
      </p:sp>
    </p:spTree>
    <p:extLst>
      <p:ext uri="{BB962C8B-B14F-4D97-AF65-F5344CB8AC3E}">
        <p14:creationId xmlns:p14="http://schemas.microsoft.com/office/powerpoint/2010/main" val="2752996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DC4EE9-6786-464C-B797-E7C4B7E1D7E2}" type="slidenum">
              <a:rPr lang="en-US" smtClean="0"/>
              <a:pPr>
                <a:defRPr/>
              </a:pPr>
              <a:t>7</a:t>
            </a:fld>
            <a:endParaRPr lang="en-US"/>
          </a:p>
        </p:txBody>
      </p:sp>
    </p:spTree>
    <p:extLst>
      <p:ext uri="{BB962C8B-B14F-4D97-AF65-F5344CB8AC3E}">
        <p14:creationId xmlns:p14="http://schemas.microsoft.com/office/powerpoint/2010/main" val="2647998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DC4EE9-6786-464C-B797-E7C4B7E1D7E2}" type="slidenum">
              <a:rPr lang="en-US" smtClean="0"/>
              <a:pPr>
                <a:defRPr/>
              </a:pPr>
              <a:t>8</a:t>
            </a:fld>
            <a:endParaRPr lang="en-US"/>
          </a:p>
        </p:txBody>
      </p:sp>
    </p:spTree>
    <p:extLst>
      <p:ext uri="{BB962C8B-B14F-4D97-AF65-F5344CB8AC3E}">
        <p14:creationId xmlns:p14="http://schemas.microsoft.com/office/powerpoint/2010/main" val="1893753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DC4EE9-6786-464C-B797-E7C4B7E1D7E2}" type="slidenum">
              <a:rPr lang="en-US" smtClean="0"/>
              <a:pPr>
                <a:defRPr/>
              </a:pPr>
              <a:t>9</a:t>
            </a:fld>
            <a:endParaRPr lang="en-US"/>
          </a:p>
        </p:txBody>
      </p:sp>
    </p:spTree>
    <p:extLst>
      <p:ext uri="{BB962C8B-B14F-4D97-AF65-F5344CB8AC3E}">
        <p14:creationId xmlns:p14="http://schemas.microsoft.com/office/powerpoint/2010/main" val="19125092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http://www.irponline.org/resource/resmgr/images/iftates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0" y="342900"/>
            <a:ext cx="207803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80313" y="204788"/>
            <a:ext cx="139541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7F95F83-CAD1-4CFD-BE40-DE41E427A716}" type="slidenum">
              <a:rPr lang="en-US"/>
              <a:pPr>
                <a:defRPr/>
              </a:pPr>
              <a:t>‹#›</a:t>
            </a:fld>
            <a:endParaRPr lang="en-US"/>
          </a:p>
        </p:txBody>
      </p:sp>
    </p:spTree>
    <p:extLst>
      <p:ext uri="{BB962C8B-B14F-4D97-AF65-F5344CB8AC3E}">
        <p14:creationId xmlns:p14="http://schemas.microsoft.com/office/powerpoint/2010/main" val="2141148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http://www.irponline.org/resource/resmgr/images/iftates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027738"/>
            <a:ext cx="1905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1150" y="5749925"/>
            <a:ext cx="1212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A203F2FE-54A5-4D4B-9585-9F694344FBBC}" type="slidenum">
              <a:rPr lang="en-US"/>
              <a:pPr>
                <a:defRPr/>
              </a:pPr>
              <a:t>‹#›</a:t>
            </a:fld>
            <a:endParaRPr lang="en-US"/>
          </a:p>
        </p:txBody>
      </p:sp>
    </p:spTree>
    <p:extLst>
      <p:ext uri="{BB962C8B-B14F-4D97-AF65-F5344CB8AC3E}">
        <p14:creationId xmlns:p14="http://schemas.microsoft.com/office/powerpoint/2010/main" val="2125559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http://www.irponline.org/resource/resmgr/images/iftates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027738"/>
            <a:ext cx="1905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1150" y="5749925"/>
            <a:ext cx="1212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515100" y="152400"/>
            <a:ext cx="19431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158257C5-2F91-4618-9809-BFD8A730E333}" type="slidenum">
              <a:rPr lang="en-US"/>
              <a:pPr>
                <a:defRPr/>
              </a:pPr>
              <a:t>‹#›</a:t>
            </a:fld>
            <a:endParaRPr lang="en-US"/>
          </a:p>
        </p:txBody>
      </p:sp>
    </p:spTree>
    <p:extLst>
      <p:ext uri="{BB962C8B-B14F-4D97-AF65-F5344CB8AC3E}">
        <p14:creationId xmlns:p14="http://schemas.microsoft.com/office/powerpoint/2010/main" val="1726833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http://www.irponline.org/resource/resmgr/images/iftates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027738"/>
            <a:ext cx="1905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1150" y="5749925"/>
            <a:ext cx="1212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371600"/>
            <a:ext cx="7772400" cy="4378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6E19C6B1-AFF8-4F23-BDFD-4B584FC40DBD}" type="slidenum">
              <a:rPr lang="en-US"/>
              <a:pPr>
                <a:defRPr/>
              </a:pPr>
              <a:t>‹#›</a:t>
            </a:fld>
            <a:endParaRPr lang="en-US"/>
          </a:p>
        </p:txBody>
      </p:sp>
    </p:spTree>
    <p:extLst>
      <p:ext uri="{BB962C8B-B14F-4D97-AF65-F5344CB8AC3E}">
        <p14:creationId xmlns:p14="http://schemas.microsoft.com/office/powerpoint/2010/main" val="2367544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http://www.irponline.org/resource/resmgr/images/iftates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027738"/>
            <a:ext cx="1905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1150" y="5749925"/>
            <a:ext cx="1212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42A1E3A6-4F09-44FA-8995-19FBB20D7C38}" type="slidenum">
              <a:rPr lang="en-US"/>
              <a:pPr>
                <a:defRPr/>
              </a:pPr>
              <a:t>‹#›</a:t>
            </a:fld>
            <a:endParaRPr lang="en-US"/>
          </a:p>
        </p:txBody>
      </p:sp>
    </p:spTree>
    <p:extLst>
      <p:ext uri="{BB962C8B-B14F-4D97-AF65-F5344CB8AC3E}">
        <p14:creationId xmlns:p14="http://schemas.microsoft.com/office/powerpoint/2010/main" val="364000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http://www.irponline.org/resource/resmgr/images/iftates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027738"/>
            <a:ext cx="1905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1150" y="5749925"/>
            <a:ext cx="1212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230D2CA6-9FDC-4763-AE00-A95F13E0CAEC}" type="slidenum">
              <a:rPr lang="en-US"/>
              <a:pPr>
                <a:defRPr/>
              </a:pPr>
              <a:t>‹#›</a:t>
            </a:fld>
            <a:endParaRPr lang="en-US"/>
          </a:p>
        </p:txBody>
      </p:sp>
    </p:spTree>
    <p:extLst>
      <p:ext uri="{BB962C8B-B14F-4D97-AF65-F5344CB8AC3E}">
        <p14:creationId xmlns:p14="http://schemas.microsoft.com/office/powerpoint/2010/main" val="873846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http://www.irponline.org/resource/resmgr/images/iftates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027738"/>
            <a:ext cx="1905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1150" y="5749925"/>
            <a:ext cx="1212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4"/>
          <p:cNvSpPr>
            <a:spLocks noGrp="1" noChangeArrowheads="1"/>
          </p:cNvSpPr>
          <p:nvPr>
            <p:ph type="dt" sz="half" idx="10"/>
          </p:nvPr>
        </p:nvSpPr>
        <p:spPr/>
        <p:txBody>
          <a:bodyPr/>
          <a:lstStyle>
            <a:lvl1pPr>
              <a:defRPr/>
            </a:lvl1pPr>
          </a:lstStyle>
          <a:p>
            <a:pPr>
              <a:defRPr/>
            </a:pPr>
            <a:endParaRPr lang="en-US"/>
          </a:p>
        </p:txBody>
      </p:sp>
      <p:sp>
        <p:nvSpPr>
          <p:cNvPr id="10" name="Rectangle 5"/>
          <p:cNvSpPr>
            <a:spLocks noGrp="1" noChangeArrowheads="1"/>
          </p:cNvSpPr>
          <p:nvPr>
            <p:ph type="ftr" sz="quarter" idx="11"/>
          </p:nvPr>
        </p:nvSpPr>
        <p:spPr/>
        <p:txBody>
          <a:bodyPr/>
          <a:lstStyle>
            <a:lvl1pPr>
              <a:defRPr/>
            </a:lvl1pPr>
          </a:lstStyle>
          <a:p>
            <a:pPr>
              <a:defRPr/>
            </a:pPr>
            <a:endParaRPr lang="en-US"/>
          </a:p>
        </p:txBody>
      </p:sp>
      <p:sp>
        <p:nvSpPr>
          <p:cNvPr id="11" name="Rectangle 6"/>
          <p:cNvSpPr>
            <a:spLocks noGrp="1" noChangeArrowheads="1"/>
          </p:cNvSpPr>
          <p:nvPr>
            <p:ph type="sldNum" sz="quarter" idx="12"/>
          </p:nvPr>
        </p:nvSpPr>
        <p:spPr/>
        <p:txBody>
          <a:bodyPr/>
          <a:lstStyle>
            <a:lvl1pPr>
              <a:defRPr/>
            </a:lvl1pPr>
          </a:lstStyle>
          <a:p>
            <a:pPr>
              <a:defRPr/>
            </a:pPr>
            <a:fld id="{81724977-1B62-4E88-B67E-2930AF2C6088}" type="slidenum">
              <a:rPr lang="en-US"/>
              <a:pPr>
                <a:defRPr/>
              </a:pPr>
              <a:t>‹#›</a:t>
            </a:fld>
            <a:endParaRPr lang="en-US"/>
          </a:p>
        </p:txBody>
      </p:sp>
    </p:spTree>
    <p:extLst>
      <p:ext uri="{BB962C8B-B14F-4D97-AF65-F5344CB8AC3E}">
        <p14:creationId xmlns:p14="http://schemas.microsoft.com/office/powerpoint/2010/main" val="67334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http://www.irponline.org/resource/resmgr/images/iftates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027738"/>
            <a:ext cx="1905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1150" y="5749925"/>
            <a:ext cx="1212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58AB8E8-7826-450A-A2FE-03B96D95A858}" type="slidenum">
              <a:rPr lang="en-US"/>
              <a:pPr>
                <a:defRPr/>
              </a:pPr>
              <a:t>‹#›</a:t>
            </a:fld>
            <a:endParaRPr lang="en-US"/>
          </a:p>
        </p:txBody>
      </p:sp>
    </p:spTree>
    <p:extLst>
      <p:ext uri="{BB962C8B-B14F-4D97-AF65-F5344CB8AC3E}">
        <p14:creationId xmlns:p14="http://schemas.microsoft.com/office/powerpoint/2010/main" val="3106583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http://www.irponline.org/resource/resmgr/images/iftates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027738"/>
            <a:ext cx="1905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1150" y="5749925"/>
            <a:ext cx="1212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0C9A4EC-69DA-429E-9B9C-479BE25E674B}" type="slidenum">
              <a:rPr lang="en-US"/>
              <a:pPr>
                <a:defRPr/>
              </a:pPr>
              <a:t>‹#›</a:t>
            </a:fld>
            <a:endParaRPr lang="en-US"/>
          </a:p>
        </p:txBody>
      </p:sp>
    </p:spTree>
    <p:extLst>
      <p:ext uri="{BB962C8B-B14F-4D97-AF65-F5344CB8AC3E}">
        <p14:creationId xmlns:p14="http://schemas.microsoft.com/office/powerpoint/2010/main" val="1011967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http://www.irponline.org/resource/resmgr/images/iftates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027738"/>
            <a:ext cx="1905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1150" y="5749925"/>
            <a:ext cx="1212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6"/>
          <p:cNvSpPr>
            <a:spLocks noGrp="1" noChangeArrowheads="1"/>
          </p:cNvSpPr>
          <p:nvPr>
            <p:ph type="dt" sz="half"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93B900DA-4E70-4CA1-8529-77133170558C}" type="slidenum">
              <a:rPr lang="en-US"/>
              <a:pPr>
                <a:defRPr/>
              </a:pPr>
              <a:t>‹#›</a:t>
            </a:fld>
            <a:endParaRPr lang="en-US"/>
          </a:p>
        </p:txBody>
      </p:sp>
    </p:spTree>
    <p:extLst>
      <p:ext uri="{BB962C8B-B14F-4D97-AF65-F5344CB8AC3E}">
        <p14:creationId xmlns:p14="http://schemas.microsoft.com/office/powerpoint/2010/main" val="1097012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http://www.irponline.org/resource/resmgr/images/iftates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027738"/>
            <a:ext cx="1905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1150" y="5749925"/>
            <a:ext cx="1212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6"/>
          <p:cNvSpPr>
            <a:spLocks noGrp="1" noChangeArrowheads="1"/>
          </p:cNvSpPr>
          <p:nvPr>
            <p:ph type="dt" sz="half"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2AEADC14-CA56-40F2-939D-178A3613DF83}" type="slidenum">
              <a:rPr lang="en-US"/>
              <a:pPr>
                <a:defRPr/>
              </a:pPr>
              <a:t>‹#›</a:t>
            </a:fld>
            <a:endParaRPr lang="en-US"/>
          </a:p>
        </p:txBody>
      </p:sp>
    </p:spTree>
    <p:extLst>
      <p:ext uri="{BB962C8B-B14F-4D97-AF65-F5344CB8AC3E}">
        <p14:creationId xmlns:p14="http://schemas.microsoft.com/office/powerpoint/2010/main" val="2391028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alphaModFix amt="10000"/>
            <a:lum/>
          </a:blip>
          <a:srcRect/>
          <a:stretch>
            <a:fillRect t="-16000" b="-16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ea typeface="ＭＳ Ｐゴシック" pitchFamily="48"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ea typeface="ＭＳ Ｐゴシック" pitchFamily="48"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ea typeface="ＭＳ Ｐゴシック" pitchFamily="48" charset="-128"/>
                <a:cs typeface="+mn-cs"/>
              </a:defRPr>
            </a:lvl1pPr>
          </a:lstStyle>
          <a:p>
            <a:pPr>
              <a:defRPr/>
            </a:pPr>
            <a:fld id="{829F15C5-AB4D-4D3D-ACDB-F5C4A8D9862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48" charset="-128"/>
        </a:defRPr>
      </a:lvl2pPr>
      <a:lvl3pPr algn="ctr" rtl="0" fontAlgn="base">
        <a:spcBef>
          <a:spcPct val="0"/>
        </a:spcBef>
        <a:spcAft>
          <a:spcPct val="0"/>
        </a:spcAft>
        <a:defRPr sz="4400">
          <a:solidFill>
            <a:schemeClr val="tx2"/>
          </a:solidFill>
          <a:latin typeface="Arial" charset="0"/>
          <a:ea typeface="ＭＳ Ｐゴシック" pitchFamily="48" charset="-128"/>
        </a:defRPr>
      </a:lvl3pPr>
      <a:lvl4pPr algn="ctr" rtl="0" fontAlgn="base">
        <a:spcBef>
          <a:spcPct val="0"/>
        </a:spcBef>
        <a:spcAft>
          <a:spcPct val="0"/>
        </a:spcAft>
        <a:defRPr sz="4400">
          <a:solidFill>
            <a:schemeClr val="tx2"/>
          </a:solidFill>
          <a:latin typeface="Arial" charset="0"/>
          <a:ea typeface="ＭＳ Ｐゴシック" pitchFamily="48" charset="-128"/>
        </a:defRPr>
      </a:lvl4pPr>
      <a:lvl5pPr algn="ctr" rtl="0" fontAlgn="base">
        <a:spcBef>
          <a:spcPct val="0"/>
        </a:spcBef>
        <a:spcAft>
          <a:spcPct val="0"/>
        </a:spcAft>
        <a:defRPr sz="4400">
          <a:solidFill>
            <a:schemeClr val="tx2"/>
          </a:solidFill>
          <a:latin typeface="Arial" charset="0"/>
          <a:ea typeface="ＭＳ Ｐゴシック" pitchFamily="48"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48"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48"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48"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48"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jpeg"/><Relationship Id="rId7"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1371600"/>
            <a:ext cx="7772400" cy="1470025"/>
          </a:xfrm>
        </p:spPr>
        <p:txBody>
          <a:bodyPr/>
          <a:lstStyle/>
          <a:p>
            <a:r>
              <a:rPr lang="en-US" altLang="en-US" dirty="0" smtClean="0"/>
              <a:t>Auditing Distance</a:t>
            </a:r>
          </a:p>
        </p:txBody>
      </p:sp>
      <p:sp>
        <p:nvSpPr>
          <p:cNvPr id="2051" name="Rectangle 3"/>
          <p:cNvSpPr>
            <a:spLocks noGrp="1" noChangeArrowheads="1"/>
          </p:cNvSpPr>
          <p:nvPr>
            <p:ph type="subTitle" idx="1"/>
          </p:nvPr>
        </p:nvSpPr>
        <p:spPr>
          <a:xfrm>
            <a:off x="1344613" y="3048000"/>
            <a:ext cx="6400800" cy="1752600"/>
          </a:xfrm>
        </p:spPr>
        <p:txBody>
          <a:bodyPr/>
          <a:lstStyle/>
          <a:p>
            <a:pPr marL="457200" indent="-457200">
              <a:buClr>
                <a:srgbClr val="0070C0"/>
              </a:buClr>
              <a:defRPr/>
            </a:pPr>
            <a:r>
              <a:rPr lang="en-US" dirty="0">
                <a:cs typeface="Arial" pitchFamily="34" charset="0"/>
              </a:rPr>
              <a:t>Michele </a:t>
            </a:r>
            <a:r>
              <a:rPr lang="en-US" dirty="0" err="1">
                <a:cs typeface="Arial" pitchFamily="34" charset="0"/>
              </a:rPr>
              <a:t>Deering-Volz</a:t>
            </a:r>
            <a:endParaRPr lang="en-US" dirty="0">
              <a:cs typeface="Arial" pitchFamily="34" charset="0"/>
            </a:endParaRPr>
          </a:p>
          <a:p>
            <a:pPr marL="457200" indent="-457200">
              <a:buClr>
                <a:srgbClr val="0070C0"/>
              </a:buClr>
              <a:defRPr/>
            </a:pPr>
            <a:r>
              <a:rPr lang="en-US" dirty="0">
                <a:cs typeface="Arial" pitchFamily="34" charset="0"/>
              </a:rPr>
              <a:t>Maxime Dubuc</a:t>
            </a:r>
          </a:p>
          <a:p>
            <a:pPr marL="457200" indent="-457200">
              <a:buClr>
                <a:srgbClr val="0070C0"/>
              </a:buClr>
              <a:defRPr/>
            </a:pPr>
            <a:r>
              <a:rPr lang="en-US" dirty="0">
                <a:cs typeface="Arial" pitchFamily="34" charset="0"/>
              </a:rPr>
              <a:t>Carl Robinson</a:t>
            </a:r>
          </a:p>
          <a:p>
            <a:pPr>
              <a:defRPr/>
            </a:pP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494" t="-636" r="19042" b="52822"/>
          <a:stretch/>
        </p:blipFill>
        <p:spPr bwMode="auto">
          <a:xfrm>
            <a:off x="838258" y="533400"/>
            <a:ext cx="5867342" cy="5227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1000" y="1054143"/>
            <a:ext cx="2819400" cy="3170099"/>
          </a:xfrm>
          <a:prstGeom prst="rect">
            <a:avLst/>
          </a:prstGeom>
          <a:noFill/>
        </p:spPr>
        <p:txBody>
          <a:bodyPr wrap="square" rtlCol="0">
            <a:spAutoFit/>
          </a:bodyPr>
          <a:lstStyle/>
          <a:p>
            <a:r>
              <a:rPr lang="en-US" sz="3200" dirty="0" smtClean="0"/>
              <a:t>	Date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5" name="Right Arrow 4"/>
          <p:cNvSpPr/>
          <p:nvPr/>
        </p:nvSpPr>
        <p:spPr bwMode="auto">
          <a:xfrm rot="1996016">
            <a:off x="2487175" y="1740863"/>
            <a:ext cx="1391614" cy="25400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48" charset="-128"/>
            </a:endParaRPr>
          </a:p>
        </p:txBody>
      </p:sp>
      <p:sp>
        <p:nvSpPr>
          <p:cNvPr id="6" name="TextBox 5"/>
          <p:cNvSpPr txBox="1"/>
          <p:nvPr/>
        </p:nvSpPr>
        <p:spPr>
          <a:xfrm>
            <a:off x="6324600" y="1900959"/>
            <a:ext cx="1981200" cy="584775"/>
          </a:xfrm>
          <a:prstGeom prst="rect">
            <a:avLst/>
          </a:prstGeom>
          <a:noFill/>
        </p:spPr>
        <p:txBody>
          <a:bodyPr wrap="square" rtlCol="0">
            <a:spAutoFit/>
          </a:bodyPr>
          <a:lstStyle/>
          <a:p>
            <a:r>
              <a:rPr lang="en-US" sz="3200" dirty="0" smtClean="0"/>
              <a:t>Vehicle #</a:t>
            </a:r>
            <a:endParaRPr lang="en-US" sz="3200" dirty="0"/>
          </a:p>
        </p:txBody>
      </p:sp>
      <p:sp>
        <p:nvSpPr>
          <p:cNvPr id="7" name="Left Arrow 6"/>
          <p:cNvSpPr/>
          <p:nvPr/>
        </p:nvSpPr>
        <p:spPr bwMode="auto">
          <a:xfrm rot="19757137">
            <a:off x="5193951" y="2393939"/>
            <a:ext cx="1066800" cy="231112"/>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48" charset="-128"/>
            </a:endParaRPr>
          </a:p>
        </p:txBody>
      </p:sp>
      <p:sp>
        <p:nvSpPr>
          <p:cNvPr id="8" name="TextBox 7"/>
          <p:cNvSpPr txBox="1"/>
          <p:nvPr/>
        </p:nvSpPr>
        <p:spPr>
          <a:xfrm>
            <a:off x="6019800" y="3505200"/>
            <a:ext cx="2667000" cy="584775"/>
          </a:xfrm>
          <a:prstGeom prst="rect">
            <a:avLst/>
          </a:prstGeom>
          <a:noFill/>
        </p:spPr>
        <p:txBody>
          <a:bodyPr wrap="square" rtlCol="0">
            <a:spAutoFit/>
          </a:bodyPr>
          <a:lstStyle/>
          <a:p>
            <a:r>
              <a:rPr lang="en-US" sz="3200" dirty="0" smtClean="0"/>
              <a:t>Total distance</a:t>
            </a:r>
            <a:endParaRPr lang="en-US" sz="3200" dirty="0"/>
          </a:p>
        </p:txBody>
      </p:sp>
      <p:sp>
        <p:nvSpPr>
          <p:cNvPr id="10" name="Left Arrow 9"/>
          <p:cNvSpPr/>
          <p:nvPr/>
        </p:nvSpPr>
        <p:spPr bwMode="auto">
          <a:xfrm rot="21144217">
            <a:off x="5020562" y="3505159"/>
            <a:ext cx="990600" cy="186141"/>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48" charset="-128"/>
            </a:endParaRPr>
          </a:p>
        </p:txBody>
      </p:sp>
      <p:sp>
        <p:nvSpPr>
          <p:cNvPr id="9" name="TextBox 8"/>
          <p:cNvSpPr txBox="1"/>
          <p:nvPr/>
        </p:nvSpPr>
        <p:spPr>
          <a:xfrm>
            <a:off x="533400" y="2743200"/>
            <a:ext cx="1981200" cy="1446550"/>
          </a:xfrm>
          <a:prstGeom prst="rect">
            <a:avLst/>
          </a:prstGeom>
          <a:noFill/>
        </p:spPr>
        <p:txBody>
          <a:bodyPr wrap="square" rtlCol="0">
            <a:spAutoFit/>
          </a:bodyPr>
          <a:lstStyle/>
          <a:p>
            <a:r>
              <a:rPr lang="en-US" sz="3200" dirty="0" smtClean="0"/>
              <a:t>Driver’s Name</a:t>
            </a:r>
          </a:p>
          <a:p>
            <a:r>
              <a:rPr lang="en-US" dirty="0" smtClean="0"/>
              <a:t> </a:t>
            </a:r>
            <a:endParaRPr lang="en-US" dirty="0"/>
          </a:p>
        </p:txBody>
      </p:sp>
      <p:sp>
        <p:nvSpPr>
          <p:cNvPr id="11" name="Right Arrow 10"/>
          <p:cNvSpPr/>
          <p:nvPr/>
        </p:nvSpPr>
        <p:spPr bwMode="auto">
          <a:xfrm rot="20968711">
            <a:off x="2362200" y="3048000"/>
            <a:ext cx="762000" cy="228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48" charset="-128"/>
            </a:endParaRPr>
          </a:p>
        </p:txBody>
      </p:sp>
    </p:spTree>
    <p:extLst>
      <p:ext uri="{BB962C8B-B14F-4D97-AF65-F5344CB8AC3E}">
        <p14:creationId xmlns:p14="http://schemas.microsoft.com/office/powerpoint/2010/main" val="2184686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762000"/>
            <a:ext cx="611505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7334250" y="1262519"/>
            <a:ext cx="1496860" cy="3276600"/>
          </a:xfrm>
          <a:extLst/>
        </p:spPr>
        <p:txBody>
          <a:bodyPr/>
          <a:lstStyle/>
          <a:p>
            <a:pPr marL="0" indent="0">
              <a:buNone/>
              <a:defRPr/>
            </a:pPr>
            <a:r>
              <a:rPr lang="en-US" sz="2800" dirty="0" smtClean="0"/>
              <a:t>Total hours for each duty status  </a:t>
            </a:r>
          </a:p>
          <a:p>
            <a:pPr>
              <a:defRPr/>
            </a:pPr>
            <a:endParaRPr lang="en-US" sz="2400" dirty="0" smtClean="0"/>
          </a:p>
          <a:p>
            <a:pPr>
              <a:defRPr/>
            </a:pPr>
            <a:endParaRPr lang="en-US" sz="2400" dirty="0"/>
          </a:p>
          <a:p>
            <a:pPr marL="0" indent="0">
              <a:buNone/>
              <a:defRPr/>
            </a:pPr>
            <a:endParaRPr lang="en-US" sz="2400" dirty="0" smtClean="0"/>
          </a:p>
          <a:p>
            <a:pPr marL="0" indent="0">
              <a:buNone/>
              <a:defRPr/>
            </a:pPr>
            <a:endParaRPr lang="en-US" sz="2400" dirty="0"/>
          </a:p>
          <a:p>
            <a:pPr marL="0" indent="0">
              <a:buNone/>
              <a:defRPr/>
            </a:pPr>
            <a:endParaRPr lang="en-US" sz="2400" dirty="0" smtClean="0"/>
          </a:p>
          <a:p>
            <a:pPr marL="0" indent="0">
              <a:buNone/>
              <a:defRPr/>
            </a:pPr>
            <a:endParaRPr lang="en-US" sz="2400" dirty="0" smtClean="0"/>
          </a:p>
          <a:p>
            <a:pPr marL="0" indent="0">
              <a:buNone/>
              <a:defRPr/>
            </a:pPr>
            <a:endParaRPr lang="en-US" sz="2400" dirty="0"/>
          </a:p>
          <a:p>
            <a:pPr marL="0" indent="0">
              <a:buNone/>
              <a:defRPr/>
            </a:pPr>
            <a:endParaRPr lang="en-US" dirty="0"/>
          </a:p>
        </p:txBody>
      </p:sp>
      <p:sp>
        <p:nvSpPr>
          <p:cNvPr id="2" name="TextBox 1"/>
          <p:cNvSpPr txBox="1"/>
          <p:nvPr/>
        </p:nvSpPr>
        <p:spPr>
          <a:xfrm>
            <a:off x="1600200" y="5206425"/>
            <a:ext cx="5486400" cy="584775"/>
          </a:xfrm>
          <a:prstGeom prst="rect">
            <a:avLst/>
          </a:prstGeom>
          <a:noFill/>
        </p:spPr>
        <p:txBody>
          <a:bodyPr wrap="square" rtlCol="0">
            <a:spAutoFit/>
          </a:bodyPr>
          <a:lstStyle/>
          <a:p>
            <a:r>
              <a:rPr lang="en-US" sz="3200" dirty="0" smtClean="0"/>
              <a:t>Origination and destination</a:t>
            </a:r>
            <a:endParaRPr lang="en-US" sz="3200" dirty="0"/>
          </a:p>
        </p:txBody>
      </p:sp>
      <p:sp>
        <p:nvSpPr>
          <p:cNvPr id="4" name="Up Arrow 3"/>
          <p:cNvSpPr/>
          <p:nvPr/>
        </p:nvSpPr>
        <p:spPr bwMode="auto">
          <a:xfrm>
            <a:off x="4114800" y="4724400"/>
            <a:ext cx="228600" cy="4572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48" charset="-128"/>
            </a:endParaRPr>
          </a:p>
        </p:txBody>
      </p:sp>
      <p:sp>
        <p:nvSpPr>
          <p:cNvPr id="5" name="Left Arrow 4"/>
          <p:cNvSpPr/>
          <p:nvPr/>
        </p:nvSpPr>
        <p:spPr bwMode="auto">
          <a:xfrm>
            <a:off x="6858000" y="2514600"/>
            <a:ext cx="457200" cy="22860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48"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91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990600"/>
            <a:ext cx="6584950" cy="4457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57200" y="1829812"/>
            <a:ext cx="1600200" cy="3046988"/>
          </a:xfrm>
          <a:prstGeom prst="rect">
            <a:avLst/>
          </a:prstGeom>
          <a:noFill/>
        </p:spPr>
        <p:txBody>
          <a:bodyPr wrap="square" rtlCol="0">
            <a:spAutoFit/>
          </a:bodyPr>
          <a:lstStyle/>
          <a:p>
            <a:r>
              <a:rPr lang="en-US" dirty="0" smtClean="0"/>
              <a:t>Location of each duty status change,</a:t>
            </a:r>
          </a:p>
          <a:p>
            <a:endParaRPr lang="en-US" dirty="0" smtClean="0"/>
          </a:p>
          <a:p>
            <a:r>
              <a:rPr lang="en-US" dirty="0" smtClean="0"/>
              <a:t>city and state</a:t>
            </a:r>
            <a:endParaRPr lang="en-US" dirty="0"/>
          </a:p>
        </p:txBody>
      </p:sp>
      <p:sp>
        <p:nvSpPr>
          <p:cNvPr id="5" name="Right Arrow 4"/>
          <p:cNvSpPr/>
          <p:nvPr/>
        </p:nvSpPr>
        <p:spPr bwMode="auto">
          <a:xfrm>
            <a:off x="1828800" y="3886200"/>
            <a:ext cx="1143000" cy="304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48" charset="-128"/>
            </a:endParaRPr>
          </a:p>
        </p:txBody>
      </p:sp>
    </p:spTree>
    <p:extLst>
      <p:ext uri="{BB962C8B-B14F-4D97-AF65-F5344CB8AC3E}">
        <p14:creationId xmlns:p14="http://schemas.microsoft.com/office/powerpoint/2010/main" val="1334700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US" altLang="en-US" dirty="0" smtClean="0"/>
          </a:p>
        </p:txBody>
      </p:sp>
      <p:sp>
        <p:nvSpPr>
          <p:cNvPr id="23555" name="Content Placeholder 2"/>
          <p:cNvSpPr>
            <a:spLocks noGrp="1"/>
          </p:cNvSpPr>
          <p:nvPr>
            <p:ph idx="1"/>
          </p:nvPr>
        </p:nvSpPr>
        <p:spPr/>
        <p:txBody>
          <a:bodyPr/>
          <a:lstStyle/>
          <a:p>
            <a:pPr marL="0" indent="0">
              <a:buNone/>
            </a:pPr>
            <a:r>
              <a:rPr lang="en-US" altLang="en-US" dirty="0" smtClean="0"/>
              <a:t>In general DDLs can only verify whether all distance is recorded… </a:t>
            </a:r>
          </a:p>
          <a:p>
            <a:pPr marL="1257300" lvl="3" indent="0">
              <a:buNone/>
            </a:pPr>
            <a:r>
              <a:rPr lang="en-US" altLang="en-US" sz="3200" dirty="0" smtClean="0"/>
              <a:t>do not show distance by       jurisdiction </a:t>
            </a:r>
          </a:p>
          <a:p>
            <a:endParaRPr lang="en-US" altLang="en-US" dirty="0" smtClean="0"/>
          </a:p>
          <a:p>
            <a:pPr marL="0" indent="0">
              <a:buNone/>
            </a:pPr>
            <a:r>
              <a:rPr lang="en-US" altLang="en-US" dirty="0" smtClean="0"/>
              <a:t>From an audit perspective are not considered adequate records by themselves.  </a:t>
            </a:r>
          </a:p>
          <a:p>
            <a:endParaRPr lang="en-US" alt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ltLang="en-US" dirty="0" smtClean="0"/>
          </a:p>
          <a:p>
            <a:pPr algn="ctr"/>
            <a:endParaRPr lang="en-US" altLang="en-US" dirty="0"/>
          </a:p>
          <a:p>
            <a:pPr marL="0" indent="0" algn="ctr">
              <a:buNone/>
            </a:pPr>
            <a:r>
              <a:rPr lang="en-US" altLang="en-US" sz="4000" dirty="0" smtClean="0"/>
              <a:t>So </a:t>
            </a:r>
            <a:r>
              <a:rPr lang="en-US" altLang="en-US" sz="4000" dirty="0"/>
              <a:t>why is this information relevant?  </a:t>
            </a:r>
          </a:p>
          <a:p>
            <a:endParaRPr lang="en-US" dirty="0"/>
          </a:p>
        </p:txBody>
      </p:sp>
    </p:spTree>
    <p:extLst>
      <p:ext uri="{BB962C8B-B14F-4D97-AF65-F5344CB8AC3E}">
        <p14:creationId xmlns:p14="http://schemas.microsoft.com/office/powerpoint/2010/main" val="2262242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685800" y="228600"/>
            <a:ext cx="7772400" cy="990600"/>
          </a:xfrm>
        </p:spPr>
        <p:txBody>
          <a:bodyPr/>
          <a:lstStyle/>
          <a:p>
            <a:endParaRPr lang="en-US" altLang="en-US" dirty="0" smtClean="0"/>
          </a:p>
        </p:txBody>
      </p:sp>
      <p:pic>
        <p:nvPicPr>
          <p:cNvPr id="440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2350" y="1143001"/>
            <a:ext cx="4494694" cy="46386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57200" y="3200400"/>
            <a:ext cx="1676400" cy="1938992"/>
          </a:xfrm>
          <a:prstGeom prst="rect">
            <a:avLst/>
          </a:prstGeom>
          <a:noFill/>
        </p:spPr>
        <p:txBody>
          <a:bodyPr wrap="square" rtlCol="0">
            <a:spAutoFit/>
          </a:bodyPr>
          <a:lstStyle/>
          <a:p>
            <a:r>
              <a:rPr lang="en-US" dirty="0" smtClean="0"/>
              <a:t>Per distance software</a:t>
            </a:r>
          </a:p>
          <a:p>
            <a:r>
              <a:rPr lang="en-US" dirty="0" smtClean="0"/>
              <a:t>1140 CA miles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altLang="en-US" dirty="0" smtClean="0"/>
          </a:p>
        </p:txBody>
      </p:sp>
      <p:pic>
        <p:nvPicPr>
          <p:cNvPr id="450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838200"/>
            <a:ext cx="5178468" cy="3506090"/>
          </a:xfrm>
          <a:prstGeom prst="rect">
            <a:avLst/>
          </a:prstGeom>
          <a:solidFill>
            <a:srgbClr val="FFFF00"/>
          </a:solidFill>
          <a:ln w="9525">
            <a:solidFill>
              <a:schemeClr val="tx1"/>
            </a:solidFill>
            <a:miter lim="800000"/>
            <a:headEnd/>
            <a:tailEnd/>
          </a:ln>
          <a:extLst/>
        </p:spPr>
      </p:pic>
    </p:spTree>
    <p:extLst>
      <p:ext uri="{BB962C8B-B14F-4D97-AF65-F5344CB8AC3E}">
        <p14:creationId xmlns:p14="http://schemas.microsoft.com/office/powerpoint/2010/main" val="2863518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381000"/>
            <a:ext cx="7772400" cy="685800"/>
          </a:xfrm>
        </p:spPr>
        <p:txBody>
          <a:bodyPr/>
          <a:lstStyle/>
          <a:p>
            <a:r>
              <a:rPr lang="en-US" altLang="en-US" dirty="0" smtClean="0"/>
              <a:t>Testing of Source Documents</a:t>
            </a:r>
          </a:p>
        </p:txBody>
      </p:sp>
      <p:sp>
        <p:nvSpPr>
          <p:cNvPr id="25603" name="Content Placeholder 2"/>
          <p:cNvSpPr>
            <a:spLocks noGrp="1"/>
          </p:cNvSpPr>
          <p:nvPr>
            <p:ph idx="1"/>
          </p:nvPr>
        </p:nvSpPr>
        <p:spPr/>
        <p:txBody>
          <a:bodyPr/>
          <a:lstStyle/>
          <a:p>
            <a:r>
              <a:rPr lang="en-US" altLang="en-US" sz="3600" dirty="0" smtClean="0"/>
              <a:t>Verifying recorded information</a:t>
            </a:r>
          </a:p>
          <a:p>
            <a:r>
              <a:rPr lang="en-US" altLang="en-US" sz="3600" dirty="0" smtClean="0"/>
              <a:t>Unexplained differences</a:t>
            </a:r>
          </a:p>
          <a:p>
            <a:r>
              <a:rPr lang="en-US" altLang="en-US" sz="3600" dirty="0" smtClean="0"/>
              <a:t>Error Rate Calculations</a:t>
            </a:r>
          </a:p>
          <a:p>
            <a:pPr lvl="2">
              <a:buNone/>
            </a:pPr>
            <a:endParaRPr lang="en-US" altLang="en-US" dirty="0" smtClean="0"/>
          </a:p>
          <a:p>
            <a:pPr lvl="2">
              <a:buNone/>
            </a:pPr>
            <a:endParaRPr lang="en-US" altLang="en-US" dirty="0" smtClean="0"/>
          </a:p>
          <a:p>
            <a:pPr lvl="2">
              <a:buNone/>
            </a:pPr>
            <a:endParaRPr lang="en-US" alt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altLang="en-US" dirty="0" smtClean="0"/>
          </a:p>
        </p:txBody>
      </p:sp>
      <p:pic>
        <p:nvPicPr>
          <p:cNvPr id="460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524000"/>
            <a:ext cx="5791200" cy="37525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71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6750" y="473075"/>
            <a:ext cx="5270500" cy="5911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1122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5800" y="914400"/>
            <a:ext cx="7772400" cy="4378325"/>
          </a:xfrm>
        </p:spPr>
        <p:txBody>
          <a:bodyPr>
            <a:normAutofit/>
          </a:bodyPr>
          <a:lstStyle/>
          <a:p>
            <a:pPr marL="0" indent="0" algn="ctr">
              <a:buNone/>
            </a:pPr>
            <a:endParaRPr lang="en-US" sz="4000" dirty="0" smtClean="0"/>
          </a:p>
          <a:p>
            <a:pPr marL="0" indent="0" algn="ctr">
              <a:buNone/>
            </a:pPr>
            <a:r>
              <a:rPr lang="en-US" sz="4000" dirty="0" smtClean="0"/>
              <a:t>The Key to</a:t>
            </a:r>
          </a:p>
          <a:p>
            <a:pPr marL="0" indent="0" algn="ctr">
              <a:buNone/>
            </a:pPr>
            <a:r>
              <a:rPr lang="en-US" sz="4000" dirty="0" smtClean="0"/>
              <a:t>Efficient and Effective Auditing </a:t>
            </a:r>
          </a:p>
          <a:p>
            <a:pPr marL="0" indent="0" algn="ctr">
              <a:buNone/>
            </a:pPr>
            <a:r>
              <a:rPr lang="en-US" sz="4000" dirty="0" smtClean="0"/>
              <a:t>starts with… </a:t>
            </a:r>
          </a:p>
          <a:p>
            <a:pPr marL="0" indent="0" algn="ctr">
              <a:buNone/>
            </a:pPr>
            <a:r>
              <a:rPr lang="en-US" sz="4000" dirty="0" smtClean="0"/>
              <a:t>Risk Assessment</a:t>
            </a:r>
          </a:p>
          <a:p>
            <a:pPr marL="0" lvl="1" indent="0" algn="ctr">
              <a:buNone/>
            </a:pPr>
            <a:endParaRPr lang="en-US" dirty="0" smtClean="0"/>
          </a:p>
          <a:p>
            <a:pPr marL="0" lvl="1" indent="0" algn="ctr">
              <a:buNone/>
            </a:pPr>
            <a:endParaRPr lang="en-US" dirty="0"/>
          </a:p>
          <a:p>
            <a:pPr marL="0" lvl="1" indent="0" algn="ctr">
              <a:buNone/>
            </a:pPr>
            <a:endParaRPr lang="en-US" dirty="0" smtClean="0"/>
          </a:p>
          <a:p>
            <a:pPr marL="0" lvl="1" indent="0" algn="ctr">
              <a:buNone/>
            </a:pPr>
            <a:endParaRPr lang="en-US" dirty="0"/>
          </a:p>
          <a:p>
            <a:pPr marL="0" lvl="1" indent="0" algn="ctr">
              <a:buNone/>
            </a:pPr>
            <a:endParaRPr lang="en-US" dirty="0" smtClean="0"/>
          </a:p>
          <a:p>
            <a:pPr marL="0" indent="0" algn="ctr">
              <a:buNone/>
            </a:pPr>
            <a:endParaRPr lang="en-US" dirty="0" smtClean="0"/>
          </a:p>
        </p:txBody>
      </p:sp>
    </p:spTree>
    <p:extLst>
      <p:ext uri="{BB962C8B-B14F-4D97-AF65-F5344CB8AC3E}">
        <p14:creationId xmlns:p14="http://schemas.microsoft.com/office/powerpoint/2010/main" val="1418475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altLang="en-US" dirty="0" smtClean="0"/>
          </a:p>
        </p:txBody>
      </p:sp>
      <p:pic>
        <p:nvPicPr>
          <p:cNvPr id="450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900114"/>
            <a:ext cx="6858000" cy="4376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0868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00" y="2667000"/>
            <a:ext cx="7170553" cy="707886"/>
          </a:xfrm>
          <a:prstGeom prst="rect">
            <a:avLst/>
          </a:prstGeom>
        </p:spPr>
        <p:txBody>
          <a:bodyPr wrap="none">
            <a:spAutoFit/>
          </a:bodyPr>
          <a:lstStyle/>
          <a:p>
            <a:pPr marL="457200" indent="-457200">
              <a:buClr>
                <a:srgbClr val="0070C0"/>
              </a:buClr>
              <a:defRPr/>
            </a:pPr>
            <a:r>
              <a:rPr lang="en-US" sz="4000" dirty="0">
                <a:latin typeface="Arial" pitchFamily="34" charset="0"/>
                <a:ea typeface="+mj-ea"/>
                <a:cs typeface="Arial" pitchFamily="34" charset="0"/>
              </a:rPr>
              <a:t>GPS Based Mileage Reporting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3"/>
          <p:cNvSpPr>
            <a:spLocks noGrp="1"/>
          </p:cNvSpPr>
          <p:nvPr>
            <p:ph idx="1"/>
          </p:nvPr>
        </p:nvSpPr>
        <p:spPr/>
        <p:txBody>
          <a:bodyPr/>
          <a:lstStyle/>
          <a:p>
            <a:pPr marL="0" indent="0">
              <a:buFontTx/>
              <a:buNone/>
            </a:pPr>
            <a:r>
              <a:rPr lang="en-US" altLang="en-US" sz="2400" smtClean="0"/>
              <a:t>Definition:</a:t>
            </a:r>
          </a:p>
          <a:p>
            <a:pPr marL="0" indent="0">
              <a:buFontTx/>
              <a:buNone/>
            </a:pPr>
            <a:r>
              <a:rPr lang="en-US" altLang="en-US" sz="2400" smtClean="0"/>
              <a:t>A system of satellites, computers, and receivers that is able to determine the latitude and longitude of a receiver on Earth by calculating the time difference for signals from different satellites to reach the receiver.</a:t>
            </a:r>
          </a:p>
          <a:p>
            <a:pPr marL="0" indent="0">
              <a:buFontTx/>
              <a:buNone/>
            </a:pPr>
            <a:endParaRPr lang="en-US" altLang="en-US" sz="2400" smtClean="0"/>
          </a:p>
        </p:txBody>
      </p:sp>
      <p:sp>
        <p:nvSpPr>
          <p:cNvPr id="27651" name="Title 4"/>
          <p:cNvSpPr>
            <a:spLocks noGrp="1"/>
          </p:cNvSpPr>
          <p:nvPr>
            <p:ph type="title"/>
          </p:nvPr>
        </p:nvSpPr>
        <p:spPr/>
        <p:txBody>
          <a:bodyPr/>
          <a:lstStyle/>
          <a:p>
            <a:r>
              <a:rPr lang="en-US" altLang="en-US" sz="3600" smtClean="0">
                <a:cs typeface="Arial" charset="0"/>
              </a:rPr>
              <a:t>Global Positioning System (GPS)</a:t>
            </a:r>
            <a:endParaRPr lang="en-US" altLang="en-US" sz="3600" smtClean="0"/>
          </a:p>
        </p:txBody>
      </p:sp>
      <p:pic>
        <p:nvPicPr>
          <p:cNvPr id="27652" name="Picture 2" descr="http://tantrajnaan.files.wordpress.com/2011/10/satellite.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3886200"/>
            <a:ext cx="1792288"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 descr="http://tantrajnaan.files.wordpress.com/2011/10/satellite.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3429000"/>
            <a:ext cx="1792288"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2" descr="http://tantrajnaan.files.wordpress.com/2011/10/satellite.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34200" y="3810000"/>
            <a:ext cx="1792288"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rot="16200000" flipH="1">
            <a:off x="990600" y="5334000"/>
            <a:ext cx="1295400" cy="8382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019300" y="4686300"/>
            <a:ext cx="1752600" cy="16764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flipV="1">
            <a:off x="2057400" y="5257800"/>
            <a:ext cx="4953000" cy="11430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cs typeface="Arial" charset="0"/>
              </a:rPr>
              <a:t>GPS Trends In Trucking</a:t>
            </a:r>
            <a:endParaRPr lang="en-US" altLang="en-US" smtClean="0"/>
          </a:p>
        </p:txBody>
      </p:sp>
      <p:sp>
        <p:nvSpPr>
          <p:cNvPr id="28675" name="Rectangle 3"/>
          <p:cNvSpPr>
            <a:spLocks noChangeArrowheads="1"/>
          </p:cNvSpPr>
          <p:nvPr/>
        </p:nvSpPr>
        <p:spPr bwMode="auto">
          <a:xfrm>
            <a:off x="914400" y="1143000"/>
            <a:ext cx="7543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2000" dirty="0"/>
              <a:t>Early 1990s: Many large truck load fleets adopted onboard computers to message with and track their vehicles via satellite communication.  GPS locations (pings) were typically recorded hourly in addition to each time the truck sent or received a message.</a:t>
            </a:r>
          </a:p>
          <a:p>
            <a:pPr eaLnBrk="1" hangingPunct="1"/>
            <a:endParaRPr lang="en-US" altLang="en-US" sz="2000" dirty="0"/>
          </a:p>
          <a:p>
            <a:pPr eaLnBrk="1" hangingPunct="1"/>
            <a:r>
              <a:rPr lang="en-US" altLang="en-US" sz="2000" dirty="0"/>
              <a:t>Mid 1990s: GPS began to be used to calculate miles traveled.</a:t>
            </a:r>
          </a:p>
          <a:p>
            <a:pPr eaLnBrk="1" hangingPunct="1"/>
            <a:endParaRPr lang="en-US" altLang="en-US" sz="2000" dirty="0"/>
          </a:p>
          <a:p>
            <a:pPr eaLnBrk="1" hangingPunct="1"/>
            <a:r>
              <a:rPr lang="en-US" altLang="en-US" sz="2000" dirty="0"/>
              <a:t>Early 2000s: Use of on-board computers expanded as cellular networks allowed for more inexpensive communications.  GPS ping granularity increased as did integration into the tractor’s Engine Control Module (ECM).</a:t>
            </a:r>
          </a:p>
          <a:p>
            <a:pPr eaLnBrk="1" hangingPunct="1"/>
            <a:endParaRPr lang="en-US" altLang="en-US" sz="2000" dirty="0"/>
          </a:p>
          <a:p>
            <a:pPr eaLnBrk="1" hangingPunct="1"/>
            <a:r>
              <a:rPr lang="en-US" altLang="en-US" sz="2000" dirty="0"/>
              <a:t>2010: Federal Motor Carrier Association proposed a mandate of Electronic Onboard Recorders (EOBRs) for purposes of tracking driver Hours of Service.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152400"/>
            <a:ext cx="8153400" cy="685800"/>
          </a:xfrm>
        </p:spPr>
        <p:txBody>
          <a:bodyPr/>
          <a:lstStyle/>
          <a:p>
            <a:r>
              <a:rPr lang="en-US" altLang="en-US" sz="3600" smtClean="0">
                <a:cs typeface="Arial" charset="0"/>
              </a:rPr>
              <a:t>Electronic Onboard Recorders (EOBR)</a:t>
            </a:r>
            <a:endParaRPr lang="en-US" altLang="en-US" sz="3600" smtClean="0"/>
          </a:p>
        </p:txBody>
      </p:sp>
      <p:pic>
        <p:nvPicPr>
          <p:cNvPr id="29699" name="Picture 2" descr="eobr electronic lo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6863" y="1143000"/>
            <a:ext cx="628650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smtClean="0"/>
              <a:t>EOBR Mandate</a:t>
            </a:r>
          </a:p>
        </p:txBody>
      </p:sp>
      <p:sp>
        <p:nvSpPr>
          <p:cNvPr id="3" name="Content Placeholder 2"/>
          <p:cNvSpPr>
            <a:spLocks noGrp="1"/>
          </p:cNvSpPr>
          <p:nvPr>
            <p:ph idx="1"/>
          </p:nvPr>
        </p:nvSpPr>
        <p:spPr/>
        <p:txBody>
          <a:bodyPr>
            <a:normAutofit lnSpcReduction="10000"/>
          </a:bodyPr>
          <a:lstStyle/>
          <a:p>
            <a:pPr>
              <a:buFontTx/>
              <a:buNone/>
              <a:defRPr/>
            </a:pPr>
            <a:r>
              <a:rPr lang="en-US" dirty="0" smtClean="0"/>
              <a:t>	Federal Motor Carrier Association (FMCSA) is considering a proposed rule to mandate the use of EOBRs. The rule  would require the use of a proven technology for accurately capturing driving time and increasing the level of compliance with the hours of service (HOS) rules.  EOBRs must contain GPS tracking in order to be compliant.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truckinginfo.com/fc_images/news/qual%20omni.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73313" y="4953000"/>
            <a:ext cx="20574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6" descr="https://developer.att.com/developer-csc/screenshot.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72250" y="1600200"/>
            <a:ext cx="22240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8" descr="http://www.omnitracs.com/sites/default/files/images/MCP110_Hardware_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1713" y="4516438"/>
            <a:ext cx="27241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9" descr="P:\Marketing\Marketing Communications\Photo Shoot March_2012\PeopleNet_M-010-0513-AB.jpg"/>
          <p:cNvPicPr>
            <a:picLocks noChangeAspect="1" noChangeArrowheads="1"/>
          </p:cNvPicPr>
          <p:nvPr/>
        </p:nvPicPr>
        <p:blipFill>
          <a:blip r:embed="rId5" cstate="print">
            <a:clrChange>
              <a:clrFrom>
                <a:srgbClr val="F8F8F8"/>
              </a:clrFrom>
              <a:clrTo>
                <a:srgbClr val="F8F8F8">
                  <a:alpha val="0"/>
                </a:srgbClr>
              </a:clrTo>
            </a:clrChange>
            <a:extLst>
              <a:ext uri="{28A0092B-C50C-407E-A947-70E740481C1C}">
                <a14:useLocalDpi xmlns:a14="http://schemas.microsoft.com/office/drawing/2010/main" val="0"/>
              </a:ext>
            </a:extLst>
          </a:blip>
          <a:srcRect l="4579" t="4408" r="4579" b="4408"/>
          <a:stretch>
            <a:fillRect/>
          </a:stretch>
        </p:blipFill>
        <p:spPr bwMode="auto">
          <a:xfrm>
            <a:off x="228600" y="1892300"/>
            <a:ext cx="3033713"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9600" y="685800"/>
            <a:ext cx="1381125" cy="523875"/>
          </a:xfrm>
          <a:prstGeom prst="rect">
            <a:avLst/>
          </a:prstGeom>
        </p:spPr>
        <p:txBody>
          <a:bodyPr wrap="none">
            <a:spAutoFit/>
          </a:bodyPr>
          <a:lstStyle/>
          <a:p>
            <a:pPr marL="457200" indent="-457200">
              <a:buClr>
                <a:srgbClr val="0070C0"/>
              </a:buClr>
              <a:defRPr/>
            </a:pPr>
            <a:r>
              <a:rPr lang="en-US" sz="2800" dirty="0">
                <a:latin typeface="Arial" pitchFamily="34" charset="0"/>
                <a:ea typeface="+mj-ea"/>
                <a:cs typeface="Arial" pitchFamily="34" charset="0"/>
              </a:rPr>
              <a:t>EOBRs</a:t>
            </a:r>
          </a:p>
        </p:txBody>
      </p:sp>
      <p:pic>
        <p:nvPicPr>
          <p:cNvPr id="31751" name="Picture 11" descr="http://www.overdriveonline.com/files/2012/08/Rand-McNally-300x15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2963" y="2260600"/>
            <a:ext cx="28575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p:cNvSpPr>
            <a:spLocks noGrp="1"/>
          </p:cNvSpPr>
          <p:nvPr>
            <p:ph type="title"/>
          </p:nvPr>
        </p:nvSpPr>
        <p:spPr/>
        <p:txBody>
          <a:bodyPr/>
          <a:lstStyle/>
          <a:p>
            <a:r>
              <a:rPr lang="en-US" altLang="en-US" sz="4000" smtClean="0">
                <a:cs typeface="Arial" charset="0"/>
              </a:rPr>
              <a:t>Global Positioning System (GPS)</a:t>
            </a:r>
            <a:endParaRPr lang="en-US" altLang="en-US" sz="4000" smtClean="0"/>
          </a:p>
        </p:txBody>
      </p:sp>
      <p:pic>
        <p:nvPicPr>
          <p:cNvPr id="32771" name="Picture 10" descr="http://www.hdwallpapersinn.com/wp-content/uploads/2013/04/curved-road-on-white.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172" b="1172"/>
          <a:stretch>
            <a:fillRect/>
          </a:stretch>
        </p:blipFill>
        <p:spPr bwMode="auto">
          <a:xfrm>
            <a:off x="0" y="3048000"/>
            <a:ext cx="4876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2" descr="http://cdn1.iofferphoto.com/img/item/176/068/289/9JwK.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3657600"/>
            <a:ext cx="262890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2" descr="http://tantrajnaan.files.wordpress.com/2011/10/satellite.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641641">
            <a:off x="536576" y="1027112"/>
            <a:ext cx="17526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4" descr="http://coolcontainers.com/Static_Pages/images/cell-tow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1400" y="2286000"/>
            <a:ext cx="10668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2" descr="http://png-3.findicons.com/files/icons/977/rrze/720/server_multipl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8800" y="12954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8" descr="http://icons.iconarchive.com/icons/siristhius/vista-style/256/My-computer-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91200" y="4419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rved Up Arrow 12"/>
          <p:cNvSpPr/>
          <p:nvPr/>
        </p:nvSpPr>
        <p:spPr>
          <a:xfrm rot="4998548">
            <a:off x="-334962" y="2686050"/>
            <a:ext cx="2046287" cy="531813"/>
          </a:xfrm>
          <a:prstGeom prst="curvedUpArrow">
            <a:avLst>
              <a:gd name="adj1" fmla="val 34136"/>
              <a:gd name="adj2" fmla="val 61636"/>
              <a:gd name="adj3" fmla="val 19268"/>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schemeClr val="tx1"/>
              </a:solidFill>
            </a:endParaRPr>
          </a:p>
        </p:txBody>
      </p:sp>
      <p:sp>
        <p:nvSpPr>
          <p:cNvPr id="14" name="Right Arrow 13"/>
          <p:cNvSpPr/>
          <p:nvPr/>
        </p:nvSpPr>
        <p:spPr>
          <a:xfrm rot="20087317">
            <a:off x="1187450" y="3135313"/>
            <a:ext cx="2416175" cy="304800"/>
          </a:xfrm>
          <a:prstGeom prst="rightArrow">
            <a:avLst>
              <a:gd name="adj1" fmla="val 34299"/>
              <a:gd name="adj2" fmla="val 68896"/>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schemeClr val="tx1"/>
              </a:solidFill>
            </a:endParaRPr>
          </a:p>
        </p:txBody>
      </p:sp>
      <p:sp>
        <p:nvSpPr>
          <p:cNvPr id="15" name="Right Arrow 14"/>
          <p:cNvSpPr/>
          <p:nvPr/>
        </p:nvSpPr>
        <p:spPr>
          <a:xfrm rot="20795799">
            <a:off x="4608513" y="2174875"/>
            <a:ext cx="1182687" cy="204788"/>
          </a:xfrm>
          <a:prstGeom prst="rightArrow">
            <a:avLst>
              <a:gd name="adj1" fmla="val 41082"/>
              <a:gd name="adj2" fmla="val 6497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schemeClr val="tx1"/>
              </a:solidFill>
            </a:endParaRPr>
          </a:p>
        </p:txBody>
      </p:sp>
      <p:sp>
        <p:nvSpPr>
          <p:cNvPr id="16" name="Curved Up Arrow 15"/>
          <p:cNvSpPr/>
          <p:nvPr/>
        </p:nvSpPr>
        <p:spPr>
          <a:xfrm rot="4998548" flipV="1">
            <a:off x="6239669" y="3247232"/>
            <a:ext cx="2751137" cy="742950"/>
          </a:xfrm>
          <a:prstGeom prst="curvedUpArrow">
            <a:avLst>
              <a:gd name="adj1" fmla="val 32812"/>
              <a:gd name="adj2" fmla="val 63570"/>
              <a:gd name="adj3" fmla="val 19268"/>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schemeClr val="tx1"/>
              </a:solidFill>
            </a:endParaRPr>
          </a:p>
        </p:txBody>
      </p:sp>
      <p:pic>
        <p:nvPicPr>
          <p:cNvPr id="32781" name="Picture 4" descr="http://qph.is.quoracdn.net/main-qimg-02adf57ae452fb95487ddcebab3da19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62800" y="3048000"/>
            <a:ext cx="15255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5675" b="-5989"/>
          <a:stretch>
            <a:fillRect/>
          </a:stretch>
        </p:blipFill>
        <p:spPr bwMode="auto">
          <a:xfrm>
            <a:off x="533400" y="1006475"/>
            <a:ext cx="8077200" cy="5502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 name="Freeform 17"/>
          <p:cNvSpPr/>
          <p:nvPr/>
        </p:nvSpPr>
        <p:spPr>
          <a:xfrm>
            <a:off x="4724400" y="1958340"/>
            <a:ext cx="411480" cy="3733800"/>
          </a:xfrm>
          <a:custGeom>
            <a:avLst/>
            <a:gdLst>
              <a:gd name="connsiteX0" fmla="*/ 68580 w 411480"/>
              <a:gd name="connsiteY0" fmla="*/ 0 h 3733800"/>
              <a:gd name="connsiteX1" fmla="*/ 45720 w 411480"/>
              <a:gd name="connsiteY1" fmla="*/ 106680 h 3733800"/>
              <a:gd name="connsiteX2" fmla="*/ 53340 w 411480"/>
              <a:gd name="connsiteY2" fmla="*/ 297180 h 3733800"/>
              <a:gd name="connsiteX3" fmla="*/ 68580 w 411480"/>
              <a:gd name="connsiteY3" fmla="*/ 342900 h 3733800"/>
              <a:gd name="connsiteX4" fmla="*/ 83820 w 411480"/>
              <a:gd name="connsiteY4" fmla="*/ 403860 h 3733800"/>
              <a:gd name="connsiteX5" fmla="*/ 99060 w 411480"/>
              <a:gd name="connsiteY5" fmla="*/ 472440 h 3733800"/>
              <a:gd name="connsiteX6" fmla="*/ 106680 w 411480"/>
              <a:gd name="connsiteY6" fmla="*/ 495300 h 3733800"/>
              <a:gd name="connsiteX7" fmla="*/ 114300 w 411480"/>
              <a:gd name="connsiteY7" fmla="*/ 548640 h 3733800"/>
              <a:gd name="connsiteX8" fmla="*/ 129540 w 411480"/>
              <a:gd name="connsiteY8" fmla="*/ 594360 h 3733800"/>
              <a:gd name="connsiteX9" fmla="*/ 137160 w 411480"/>
              <a:gd name="connsiteY9" fmla="*/ 678180 h 3733800"/>
              <a:gd name="connsiteX10" fmla="*/ 152400 w 411480"/>
              <a:gd name="connsiteY10" fmla="*/ 723900 h 3733800"/>
              <a:gd name="connsiteX11" fmla="*/ 167640 w 411480"/>
              <a:gd name="connsiteY11" fmla="*/ 777240 h 3733800"/>
              <a:gd name="connsiteX12" fmla="*/ 182880 w 411480"/>
              <a:gd name="connsiteY12" fmla="*/ 830580 h 3733800"/>
              <a:gd name="connsiteX13" fmla="*/ 205740 w 411480"/>
              <a:gd name="connsiteY13" fmla="*/ 861060 h 3733800"/>
              <a:gd name="connsiteX14" fmla="*/ 220980 w 411480"/>
              <a:gd name="connsiteY14" fmla="*/ 906780 h 3733800"/>
              <a:gd name="connsiteX15" fmla="*/ 228600 w 411480"/>
              <a:gd name="connsiteY15" fmla="*/ 929640 h 3733800"/>
              <a:gd name="connsiteX16" fmla="*/ 243840 w 411480"/>
              <a:gd name="connsiteY16" fmla="*/ 952500 h 3733800"/>
              <a:gd name="connsiteX17" fmla="*/ 251460 w 411480"/>
              <a:gd name="connsiteY17" fmla="*/ 975360 h 3733800"/>
              <a:gd name="connsiteX18" fmla="*/ 274320 w 411480"/>
              <a:gd name="connsiteY18" fmla="*/ 990600 h 3733800"/>
              <a:gd name="connsiteX19" fmla="*/ 304800 w 411480"/>
              <a:gd name="connsiteY19" fmla="*/ 1028700 h 3733800"/>
              <a:gd name="connsiteX20" fmla="*/ 327660 w 411480"/>
              <a:gd name="connsiteY20" fmla="*/ 1074420 h 3733800"/>
              <a:gd name="connsiteX21" fmla="*/ 365760 w 411480"/>
              <a:gd name="connsiteY21" fmla="*/ 1120140 h 3733800"/>
              <a:gd name="connsiteX22" fmla="*/ 396240 w 411480"/>
              <a:gd name="connsiteY22" fmla="*/ 1165860 h 3733800"/>
              <a:gd name="connsiteX23" fmla="*/ 411480 w 411480"/>
              <a:gd name="connsiteY23" fmla="*/ 1211580 h 3733800"/>
              <a:gd name="connsiteX24" fmla="*/ 403860 w 411480"/>
              <a:gd name="connsiteY24" fmla="*/ 1653540 h 3733800"/>
              <a:gd name="connsiteX25" fmla="*/ 396240 w 411480"/>
              <a:gd name="connsiteY25" fmla="*/ 1684020 h 3733800"/>
              <a:gd name="connsiteX26" fmla="*/ 381000 w 411480"/>
              <a:gd name="connsiteY26" fmla="*/ 1783080 h 3733800"/>
              <a:gd name="connsiteX27" fmla="*/ 373380 w 411480"/>
              <a:gd name="connsiteY27" fmla="*/ 1828800 h 3733800"/>
              <a:gd name="connsiteX28" fmla="*/ 373380 w 411480"/>
              <a:gd name="connsiteY28" fmla="*/ 2743200 h 3733800"/>
              <a:gd name="connsiteX29" fmla="*/ 350520 w 411480"/>
              <a:gd name="connsiteY29" fmla="*/ 2819400 h 3733800"/>
              <a:gd name="connsiteX30" fmla="*/ 335280 w 411480"/>
              <a:gd name="connsiteY30" fmla="*/ 2865120 h 3733800"/>
              <a:gd name="connsiteX31" fmla="*/ 327660 w 411480"/>
              <a:gd name="connsiteY31" fmla="*/ 2887980 h 3733800"/>
              <a:gd name="connsiteX32" fmla="*/ 312420 w 411480"/>
              <a:gd name="connsiteY32" fmla="*/ 2910840 h 3733800"/>
              <a:gd name="connsiteX33" fmla="*/ 304800 w 411480"/>
              <a:gd name="connsiteY33" fmla="*/ 2933700 h 3733800"/>
              <a:gd name="connsiteX34" fmla="*/ 289560 w 411480"/>
              <a:gd name="connsiteY34" fmla="*/ 2956560 h 3733800"/>
              <a:gd name="connsiteX35" fmla="*/ 274320 w 411480"/>
              <a:gd name="connsiteY35" fmla="*/ 3002280 h 3733800"/>
              <a:gd name="connsiteX36" fmla="*/ 236220 w 411480"/>
              <a:gd name="connsiteY36" fmla="*/ 3032760 h 3733800"/>
              <a:gd name="connsiteX37" fmla="*/ 190500 w 411480"/>
              <a:gd name="connsiteY37" fmla="*/ 3063240 h 3733800"/>
              <a:gd name="connsiteX38" fmla="*/ 152400 w 411480"/>
              <a:gd name="connsiteY38" fmla="*/ 3108960 h 3733800"/>
              <a:gd name="connsiteX39" fmla="*/ 121920 w 411480"/>
              <a:gd name="connsiteY39" fmla="*/ 3154680 h 3733800"/>
              <a:gd name="connsiteX40" fmla="*/ 106680 w 411480"/>
              <a:gd name="connsiteY40" fmla="*/ 3177540 h 3733800"/>
              <a:gd name="connsiteX41" fmla="*/ 91440 w 411480"/>
              <a:gd name="connsiteY41" fmla="*/ 3208020 h 3733800"/>
              <a:gd name="connsiteX42" fmla="*/ 76200 w 411480"/>
              <a:gd name="connsiteY42" fmla="*/ 3230880 h 3733800"/>
              <a:gd name="connsiteX43" fmla="*/ 60960 w 411480"/>
              <a:gd name="connsiteY43" fmla="*/ 3276600 h 3733800"/>
              <a:gd name="connsiteX44" fmla="*/ 76200 w 411480"/>
              <a:gd name="connsiteY44" fmla="*/ 3497580 h 3733800"/>
              <a:gd name="connsiteX45" fmla="*/ 91440 w 411480"/>
              <a:gd name="connsiteY45" fmla="*/ 3543300 h 3733800"/>
              <a:gd name="connsiteX46" fmla="*/ 76200 w 411480"/>
              <a:gd name="connsiteY46" fmla="*/ 3627120 h 3733800"/>
              <a:gd name="connsiteX47" fmla="*/ 45720 w 411480"/>
              <a:gd name="connsiteY47" fmla="*/ 3672840 h 3733800"/>
              <a:gd name="connsiteX48" fmla="*/ 30480 w 411480"/>
              <a:gd name="connsiteY48" fmla="*/ 3695700 h 3733800"/>
              <a:gd name="connsiteX49" fmla="*/ 15240 w 411480"/>
              <a:gd name="connsiteY49" fmla="*/ 3718560 h 3733800"/>
              <a:gd name="connsiteX50" fmla="*/ 0 w 411480"/>
              <a:gd name="connsiteY50" fmla="*/ 3733800 h 373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11480" h="3733800">
                <a:moveTo>
                  <a:pt x="68580" y="0"/>
                </a:moveTo>
                <a:cubicBezTo>
                  <a:pt x="46864" y="65147"/>
                  <a:pt x="55333" y="29780"/>
                  <a:pt x="45720" y="106680"/>
                </a:cubicBezTo>
                <a:cubicBezTo>
                  <a:pt x="48260" y="170180"/>
                  <a:pt x="47219" y="233925"/>
                  <a:pt x="53340" y="297180"/>
                </a:cubicBezTo>
                <a:cubicBezTo>
                  <a:pt x="54887" y="313170"/>
                  <a:pt x="64684" y="327315"/>
                  <a:pt x="68580" y="342900"/>
                </a:cubicBezTo>
                <a:cubicBezTo>
                  <a:pt x="73660" y="363220"/>
                  <a:pt x="79712" y="383321"/>
                  <a:pt x="83820" y="403860"/>
                </a:cubicBezTo>
                <a:cubicBezTo>
                  <a:pt x="89058" y="430049"/>
                  <a:pt x="91886" y="447331"/>
                  <a:pt x="99060" y="472440"/>
                </a:cubicBezTo>
                <a:cubicBezTo>
                  <a:pt x="101267" y="480163"/>
                  <a:pt x="104140" y="487680"/>
                  <a:pt x="106680" y="495300"/>
                </a:cubicBezTo>
                <a:cubicBezTo>
                  <a:pt x="109220" y="513080"/>
                  <a:pt x="110261" y="531139"/>
                  <a:pt x="114300" y="548640"/>
                </a:cubicBezTo>
                <a:cubicBezTo>
                  <a:pt x="117912" y="564293"/>
                  <a:pt x="129540" y="594360"/>
                  <a:pt x="129540" y="594360"/>
                </a:cubicBezTo>
                <a:cubicBezTo>
                  <a:pt x="132080" y="622300"/>
                  <a:pt x="132284" y="650552"/>
                  <a:pt x="137160" y="678180"/>
                </a:cubicBezTo>
                <a:cubicBezTo>
                  <a:pt x="139952" y="694000"/>
                  <a:pt x="148504" y="708315"/>
                  <a:pt x="152400" y="723900"/>
                </a:cubicBezTo>
                <a:cubicBezTo>
                  <a:pt x="176221" y="819185"/>
                  <a:pt x="145776" y="700718"/>
                  <a:pt x="167640" y="777240"/>
                </a:cubicBezTo>
                <a:cubicBezTo>
                  <a:pt x="169761" y="784663"/>
                  <a:pt x="177660" y="821445"/>
                  <a:pt x="182880" y="830580"/>
                </a:cubicBezTo>
                <a:cubicBezTo>
                  <a:pt x="189181" y="841607"/>
                  <a:pt x="198120" y="850900"/>
                  <a:pt x="205740" y="861060"/>
                </a:cubicBezTo>
                <a:lnTo>
                  <a:pt x="220980" y="906780"/>
                </a:lnTo>
                <a:cubicBezTo>
                  <a:pt x="223520" y="914400"/>
                  <a:pt x="224145" y="922957"/>
                  <a:pt x="228600" y="929640"/>
                </a:cubicBezTo>
                <a:cubicBezTo>
                  <a:pt x="233680" y="937260"/>
                  <a:pt x="239744" y="944309"/>
                  <a:pt x="243840" y="952500"/>
                </a:cubicBezTo>
                <a:cubicBezTo>
                  <a:pt x="247432" y="959684"/>
                  <a:pt x="246442" y="969088"/>
                  <a:pt x="251460" y="975360"/>
                </a:cubicBezTo>
                <a:cubicBezTo>
                  <a:pt x="257181" y="982511"/>
                  <a:pt x="266700" y="985520"/>
                  <a:pt x="274320" y="990600"/>
                </a:cubicBezTo>
                <a:cubicBezTo>
                  <a:pt x="289155" y="1035104"/>
                  <a:pt x="270333" y="994233"/>
                  <a:pt x="304800" y="1028700"/>
                </a:cubicBezTo>
                <a:cubicBezTo>
                  <a:pt x="326638" y="1050538"/>
                  <a:pt x="315265" y="1049630"/>
                  <a:pt x="327660" y="1074420"/>
                </a:cubicBezTo>
                <a:cubicBezTo>
                  <a:pt x="343998" y="1107095"/>
                  <a:pt x="342167" y="1089806"/>
                  <a:pt x="365760" y="1120140"/>
                </a:cubicBezTo>
                <a:cubicBezTo>
                  <a:pt x="377005" y="1134598"/>
                  <a:pt x="390448" y="1148484"/>
                  <a:pt x="396240" y="1165860"/>
                </a:cubicBezTo>
                <a:lnTo>
                  <a:pt x="411480" y="1211580"/>
                </a:lnTo>
                <a:cubicBezTo>
                  <a:pt x="408940" y="1358900"/>
                  <a:pt x="408610" y="1506275"/>
                  <a:pt x="403860" y="1653540"/>
                </a:cubicBezTo>
                <a:cubicBezTo>
                  <a:pt x="403522" y="1664007"/>
                  <a:pt x="398294" y="1673751"/>
                  <a:pt x="396240" y="1684020"/>
                </a:cubicBezTo>
                <a:cubicBezTo>
                  <a:pt x="389904" y="1715699"/>
                  <a:pt x="385880" y="1751362"/>
                  <a:pt x="381000" y="1783080"/>
                </a:cubicBezTo>
                <a:cubicBezTo>
                  <a:pt x="378651" y="1798351"/>
                  <a:pt x="375920" y="1813560"/>
                  <a:pt x="373380" y="1828800"/>
                </a:cubicBezTo>
                <a:cubicBezTo>
                  <a:pt x="373741" y="1865577"/>
                  <a:pt x="396734" y="2486304"/>
                  <a:pt x="373380" y="2743200"/>
                </a:cubicBezTo>
                <a:cubicBezTo>
                  <a:pt x="371940" y="2759035"/>
                  <a:pt x="353615" y="2810115"/>
                  <a:pt x="350520" y="2819400"/>
                </a:cubicBezTo>
                <a:lnTo>
                  <a:pt x="335280" y="2865120"/>
                </a:lnTo>
                <a:cubicBezTo>
                  <a:pt x="332740" y="2872740"/>
                  <a:pt x="332115" y="2881297"/>
                  <a:pt x="327660" y="2887980"/>
                </a:cubicBezTo>
                <a:cubicBezTo>
                  <a:pt x="322580" y="2895600"/>
                  <a:pt x="316516" y="2902649"/>
                  <a:pt x="312420" y="2910840"/>
                </a:cubicBezTo>
                <a:cubicBezTo>
                  <a:pt x="308828" y="2918024"/>
                  <a:pt x="308392" y="2926516"/>
                  <a:pt x="304800" y="2933700"/>
                </a:cubicBezTo>
                <a:cubicBezTo>
                  <a:pt x="300704" y="2941891"/>
                  <a:pt x="293279" y="2948191"/>
                  <a:pt x="289560" y="2956560"/>
                </a:cubicBezTo>
                <a:cubicBezTo>
                  <a:pt x="283036" y="2971240"/>
                  <a:pt x="283231" y="2988914"/>
                  <a:pt x="274320" y="3002280"/>
                </a:cubicBezTo>
                <a:cubicBezTo>
                  <a:pt x="246161" y="3044519"/>
                  <a:pt x="275191" y="3011109"/>
                  <a:pt x="236220" y="3032760"/>
                </a:cubicBezTo>
                <a:cubicBezTo>
                  <a:pt x="220209" y="3041655"/>
                  <a:pt x="190500" y="3063240"/>
                  <a:pt x="190500" y="3063240"/>
                </a:cubicBezTo>
                <a:cubicBezTo>
                  <a:pt x="136042" y="3144928"/>
                  <a:pt x="220850" y="3020953"/>
                  <a:pt x="152400" y="3108960"/>
                </a:cubicBezTo>
                <a:cubicBezTo>
                  <a:pt x="141155" y="3123418"/>
                  <a:pt x="132080" y="3139440"/>
                  <a:pt x="121920" y="3154680"/>
                </a:cubicBezTo>
                <a:cubicBezTo>
                  <a:pt x="116840" y="3162300"/>
                  <a:pt x="110776" y="3169349"/>
                  <a:pt x="106680" y="3177540"/>
                </a:cubicBezTo>
                <a:cubicBezTo>
                  <a:pt x="101600" y="3187700"/>
                  <a:pt x="97076" y="3198157"/>
                  <a:pt x="91440" y="3208020"/>
                </a:cubicBezTo>
                <a:cubicBezTo>
                  <a:pt x="86896" y="3215971"/>
                  <a:pt x="79919" y="3222511"/>
                  <a:pt x="76200" y="3230880"/>
                </a:cubicBezTo>
                <a:cubicBezTo>
                  <a:pt x="69676" y="3245560"/>
                  <a:pt x="60960" y="3276600"/>
                  <a:pt x="60960" y="3276600"/>
                </a:cubicBezTo>
                <a:cubicBezTo>
                  <a:pt x="66040" y="3350260"/>
                  <a:pt x="52851" y="3427534"/>
                  <a:pt x="76200" y="3497580"/>
                </a:cubicBezTo>
                <a:lnTo>
                  <a:pt x="91440" y="3543300"/>
                </a:lnTo>
                <a:cubicBezTo>
                  <a:pt x="89779" y="3556585"/>
                  <a:pt x="87568" y="3606658"/>
                  <a:pt x="76200" y="3627120"/>
                </a:cubicBezTo>
                <a:cubicBezTo>
                  <a:pt x="67305" y="3643131"/>
                  <a:pt x="55880" y="3657600"/>
                  <a:pt x="45720" y="3672840"/>
                </a:cubicBezTo>
                <a:lnTo>
                  <a:pt x="30480" y="3695700"/>
                </a:lnTo>
                <a:cubicBezTo>
                  <a:pt x="25400" y="3703320"/>
                  <a:pt x="21716" y="3712084"/>
                  <a:pt x="15240" y="3718560"/>
                </a:cubicBezTo>
                <a:lnTo>
                  <a:pt x="0" y="3733800"/>
                </a:lnTo>
              </a:path>
            </a:pathLst>
          </a:custGeom>
          <a:ln w="28575">
            <a:solidFill>
              <a:schemeClr val="accent2"/>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 name="Oval 2"/>
          <p:cNvSpPr/>
          <p:nvPr/>
        </p:nvSpPr>
        <p:spPr>
          <a:xfrm>
            <a:off x="4724400" y="1887763"/>
            <a:ext cx="152400" cy="152400"/>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4" name="Oval 3"/>
          <p:cNvSpPr/>
          <p:nvPr/>
        </p:nvSpPr>
        <p:spPr>
          <a:xfrm>
            <a:off x="4724400" y="2268763"/>
            <a:ext cx="152400" cy="152400"/>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5" name="Oval 4"/>
          <p:cNvSpPr/>
          <p:nvPr/>
        </p:nvSpPr>
        <p:spPr>
          <a:xfrm>
            <a:off x="4800600" y="2649763"/>
            <a:ext cx="152400" cy="152400"/>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6" name="Oval 5"/>
          <p:cNvSpPr/>
          <p:nvPr/>
        </p:nvSpPr>
        <p:spPr>
          <a:xfrm>
            <a:off x="4953000" y="2954563"/>
            <a:ext cx="152400" cy="152400"/>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7" name="Oval 6"/>
          <p:cNvSpPr/>
          <p:nvPr/>
        </p:nvSpPr>
        <p:spPr>
          <a:xfrm>
            <a:off x="5029200" y="3276600"/>
            <a:ext cx="152400" cy="152400"/>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8" name="Oval 7"/>
          <p:cNvSpPr/>
          <p:nvPr/>
        </p:nvSpPr>
        <p:spPr>
          <a:xfrm>
            <a:off x="5029200" y="3945163"/>
            <a:ext cx="152400" cy="152400"/>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9" name="Oval 8"/>
          <p:cNvSpPr/>
          <p:nvPr/>
        </p:nvSpPr>
        <p:spPr>
          <a:xfrm>
            <a:off x="5029200" y="4249963"/>
            <a:ext cx="152400" cy="152400"/>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0" name="Oval 9"/>
          <p:cNvSpPr/>
          <p:nvPr/>
        </p:nvSpPr>
        <p:spPr>
          <a:xfrm>
            <a:off x="5029200" y="4554763"/>
            <a:ext cx="152400" cy="152400"/>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1" name="Oval 10"/>
          <p:cNvSpPr/>
          <p:nvPr/>
        </p:nvSpPr>
        <p:spPr>
          <a:xfrm>
            <a:off x="5029200" y="3564163"/>
            <a:ext cx="152400" cy="152400"/>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2" name="Oval 11"/>
          <p:cNvSpPr/>
          <p:nvPr/>
        </p:nvSpPr>
        <p:spPr>
          <a:xfrm>
            <a:off x="4953000" y="4783363"/>
            <a:ext cx="152400" cy="152400"/>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3" name="Oval 12"/>
          <p:cNvSpPr/>
          <p:nvPr/>
        </p:nvSpPr>
        <p:spPr>
          <a:xfrm>
            <a:off x="4800600" y="5011963"/>
            <a:ext cx="152400" cy="152400"/>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4" name="Oval 13"/>
          <p:cNvSpPr/>
          <p:nvPr/>
        </p:nvSpPr>
        <p:spPr>
          <a:xfrm>
            <a:off x="4724400" y="5240563"/>
            <a:ext cx="152400" cy="152400"/>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5" name="Oval 14"/>
          <p:cNvSpPr/>
          <p:nvPr/>
        </p:nvSpPr>
        <p:spPr>
          <a:xfrm>
            <a:off x="4724400" y="5469163"/>
            <a:ext cx="152400" cy="152400"/>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6" name="Oval 15"/>
          <p:cNvSpPr/>
          <p:nvPr/>
        </p:nvSpPr>
        <p:spPr>
          <a:xfrm>
            <a:off x="4648200" y="5621563"/>
            <a:ext cx="152400" cy="152400"/>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9" name="Rectangle 18"/>
          <p:cNvSpPr/>
          <p:nvPr/>
        </p:nvSpPr>
        <p:spPr>
          <a:xfrm>
            <a:off x="609600" y="381000"/>
            <a:ext cx="7059613" cy="523875"/>
          </a:xfrm>
          <a:prstGeom prst="rect">
            <a:avLst/>
          </a:prstGeom>
        </p:spPr>
        <p:txBody>
          <a:bodyPr wrap="none">
            <a:spAutoFit/>
          </a:bodyPr>
          <a:lstStyle/>
          <a:p>
            <a:pPr marL="457200" indent="-457200">
              <a:buClr>
                <a:srgbClr val="0070C0"/>
              </a:buClr>
              <a:defRPr/>
            </a:pPr>
            <a:r>
              <a:rPr lang="en-US" sz="2800" dirty="0">
                <a:latin typeface="Arial" pitchFamily="34" charset="0"/>
                <a:ea typeface="+mj-ea"/>
                <a:cs typeface="Arial" pitchFamily="34" charset="0"/>
              </a:rPr>
              <a:t>Using GPS to Calculate Distance Traveled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5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nodeType="afterEffect">
                                  <p:stCondLst>
                                    <p:cond delay="50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nodeType="afterGroup">
                            <p:stCondLst>
                              <p:cond delay="1500"/>
                            </p:stCondLst>
                            <p:childTnLst>
                              <p:par>
                                <p:cTn id="17" presetID="1" presetClass="entr" presetSubtype="0" fill="hold" nodeType="afterEffect">
                                  <p:stCondLst>
                                    <p:cond delay="50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nodeType="afterGroup">
                            <p:stCondLst>
                              <p:cond delay="2000"/>
                            </p:stCondLst>
                            <p:childTnLst>
                              <p:par>
                                <p:cTn id="20" presetID="1" presetClass="entr" presetSubtype="0" fill="hold" nodeType="afterEffect">
                                  <p:stCondLst>
                                    <p:cond delay="500"/>
                                  </p:stCondLst>
                                  <p:childTnLst>
                                    <p:set>
                                      <p:cBhvr>
                                        <p:cTn id="21" dur="1" fill="hold">
                                          <p:stCondLst>
                                            <p:cond delay="0"/>
                                          </p:stCondLst>
                                        </p:cTn>
                                        <p:tgtEl>
                                          <p:spTgt spid="11"/>
                                        </p:tgtEl>
                                        <p:attrNameLst>
                                          <p:attrName>style.visibility</p:attrName>
                                        </p:attrNameLst>
                                      </p:cBhvr>
                                      <p:to>
                                        <p:strVal val="visible"/>
                                      </p:to>
                                    </p:set>
                                  </p:childTnLst>
                                </p:cTn>
                              </p:par>
                            </p:childTnLst>
                          </p:cTn>
                        </p:par>
                        <p:par>
                          <p:cTn id="22" fill="hold" nodeType="afterGroup">
                            <p:stCondLst>
                              <p:cond delay="2500"/>
                            </p:stCondLst>
                            <p:childTnLst>
                              <p:par>
                                <p:cTn id="23" presetID="1" presetClass="entr" presetSubtype="0" fill="hold" nodeType="afterEffect">
                                  <p:stCondLst>
                                    <p:cond delay="500"/>
                                  </p:stCondLst>
                                  <p:childTnLst>
                                    <p:set>
                                      <p:cBhvr>
                                        <p:cTn id="24" dur="1" fill="hold">
                                          <p:stCondLst>
                                            <p:cond delay="0"/>
                                          </p:stCondLst>
                                        </p:cTn>
                                        <p:tgtEl>
                                          <p:spTgt spid="8"/>
                                        </p:tgtEl>
                                        <p:attrNameLst>
                                          <p:attrName>style.visibility</p:attrName>
                                        </p:attrNameLst>
                                      </p:cBhvr>
                                      <p:to>
                                        <p:strVal val="visible"/>
                                      </p:to>
                                    </p:set>
                                  </p:childTnLst>
                                </p:cTn>
                              </p:par>
                            </p:childTnLst>
                          </p:cTn>
                        </p:par>
                        <p:par>
                          <p:cTn id="25" fill="hold" nodeType="afterGroup">
                            <p:stCondLst>
                              <p:cond delay="3000"/>
                            </p:stCondLst>
                            <p:childTnLst>
                              <p:par>
                                <p:cTn id="26" presetID="1" presetClass="entr" presetSubtype="0" fill="hold" nodeType="afterEffect">
                                  <p:stCondLst>
                                    <p:cond delay="500"/>
                                  </p:stCondLst>
                                  <p:childTnLst>
                                    <p:set>
                                      <p:cBhvr>
                                        <p:cTn id="27" dur="1" fill="hold">
                                          <p:stCondLst>
                                            <p:cond delay="0"/>
                                          </p:stCondLst>
                                        </p:cTn>
                                        <p:tgtEl>
                                          <p:spTgt spid="9"/>
                                        </p:tgtEl>
                                        <p:attrNameLst>
                                          <p:attrName>style.visibility</p:attrName>
                                        </p:attrNameLst>
                                      </p:cBhvr>
                                      <p:to>
                                        <p:strVal val="visible"/>
                                      </p:to>
                                    </p:set>
                                  </p:childTnLst>
                                </p:cTn>
                              </p:par>
                            </p:childTnLst>
                          </p:cTn>
                        </p:par>
                        <p:par>
                          <p:cTn id="28" fill="hold" nodeType="afterGroup">
                            <p:stCondLst>
                              <p:cond delay="3500"/>
                            </p:stCondLst>
                            <p:childTnLst>
                              <p:par>
                                <p:cTn id="29" presetID="1" presetClass="entr" presetSubtype="0" fill="hold" nodeType="afterEffect">
                                  <p:stCondLst>
                                    <p:cond delay="500"/>
                                  </p:stCondLst>
                                  <p:childTnLst>
                                    <p:set>
                                      <p:cBhvr>
                                        <p:cTn id="30" dur="1" fill="hold">
                                          <p:stCondLst>
                                            <p:cond delay="0"/>
                                          </p:stCondLst>
                                        </p:cTn>
                                        <p:tgtEl>
                                          <p:spTgt spid="10"/>
                                        </p:tgtEl>
                                        <p:attrNameLst>
                                          <p:attrName>style.visibility</p:attrName>
                                        </p:attrNameLst>
                                      </p:cBhvr>
                                      <p:to>
                                        <p:strVal val="visible"/>
                                      </p:to>
                                    </p:set>
                                  </p:childTnLst>
                                </p:cTn>
                              </p:par>
                            </p:childTnLst>
                          </p:cTn>
                        </p:par>
                        <p:par>
                          <p:cTn id="31" fill="hold" nodeType="afterGroup">
                            <p:stCondLst>
                              <p:cond delay="4000"/>
                            </p:stCondLst>
                            <p:childTnLst>
                              <p:par>
                                <p:cTn id="32" presetID="1" presetClass="entr" presetSubtype="0" fill="hold" nodeType="afterEffect">
                                  <p:stCondLst>
                                    <p:cond delay="500"/>
                                  </p:stCondLst>
                                  <p:childTnLst>
                                    <p:set>
                                      <p:cBhvr>
                                        <p:cTn id="33" dur="1" fill="hold">
                                          <p:stCondLst>
                                            <p:cond delay="0"/>
                                          </p:stCondLst>
                                        </p:cTn>
                                        <p:tgtEl>
                                          <p:spTgt spid="12"/>
                                        </p:tgtEl>
                                        <p:attrNameLst>
                                          <p:attrName>style.visibility</p:attrName>
                                        </p:attrNameLst>
                                      </p:cBhvr>
                                      <p:to>
                                        <p:strVal val="visible"/>
                                      </p:to>
                                    </p:set>
                                  </p:childTnLst>
                                </p:cTn>
                              </p:par>
                            </p:childTnLst>
                          </p:cTn>
                        </p:par>
                        <p:par>
                          <p:cTn id="34" fill="hold" nodeType="afterGroup">
                            <p:stCondLst>
                              <p:cond delay="4500"/>
                            </p:stCondLst>
                            <p:childTnLst>
                              <p:par>
                                <p:cTn id="35" presetID="1" presetClass="entr" presetSubtype="0" fill="hold" nodeType="afterEffect">
                                  <p:stCondLst>
                                    <p:cond delay="500"/>
                                  </p:stCondLst>
                                  <p:childTnLst>
                                    <p:set>
                                      <p:cBhvr>
                                        <p:cTn id="36" dur="1" fill="hold">
                                          <p:stCondLst>
                                            <p:cond delay="0"/>
                                          </p:stCondLst>
                                        </p:cTn>
                                        <p:tgtEl>
                                          <p:spTgt spid="13"/>
                                        </p:tgtEl>
                                        <p:attrNameLst>
                                          <p:attrName>style.visibility</p:attrName>
                                        </p:attrNameLst>
                                      </p:cBhvr>
                                      <p:to>
                                        <p:strVal val="visible"/>
                                      </p:to>
                                    </p:set>
                                  </p:childTnLst>
                                </p:cTn>
                              </p:par>
                            </p:childTnLst>
                          </p:cTn>
                        </p:par>
                        <p:par>
                          <p:cTn id="37" fill="hold" nodeType="afterGroup">
                            <p:stCondLst>
                              <p:cond delay="5000"/>
                            </p:stCondLst>
                            <p:childTnLst>
                              <p:par>
                                <p:cTn id="38" presetID="1" presetClass="entr" presetSubtype="0" fill="hold" nodeType="afterEffect">
                                  <p:stCondLst>
                                    <p:cond delay="500"/>
                                  </p:stCondLst>
                                  <p:childTnLst>
                                    <p:set>
                                      <p:cBhvr>
                                        <p:cTn id="39" dur="1" fill="hold">
                                          <p:stCondLst>
                                            <p:cond delay="0"/>
                                          </p:stCondLst>
                                        </p:cTn>
                                        <p:tgtEl>
                                          <p:spTgt spid="14"/>
                                        </p:tgtEl>
                                        <p:attrNameLst>
                                          <p:attrName>style.visibility</p:attrName>
                                        </p:attrNameLst>
                                      </p:cBhvr>
                                      <p:to>
                                        <p:strVal val="visible"/>
                                      </p:to>
                                    </p:set>
                                  </p:childTnLst>
                                </p:cTn>
                              </p:par>
                            </p:childTnLst>
                          </p:cTn>
                        </p:par>
                        <p:par>
                          <p:cTn id="40" fill="hold" nodeType="afterGroup">
                            <p:stCondLst>
                              <p:cond delay="5500"/>
                            </p:stCondLst>
                            <p:childTnLst>
                              <p:par>
                                <p:cTn id="41" presetID="1" presetClass="entr" presetSubtype="0" fill="hold" nodeType="afterEffect">
                                  <p:stCondLst>
                                    <p:cond delay="500"/>
                                  </p:stCondLst>
                                  <p:childTnLst>
                                    <p:set>
                                      <p:cBhvr>
                                        <p:cTn id="42" dur="1" fill="hold">
                                          <p:stCondLst>
                                            <p:cond delay="0"/>
                                          </p:stCondLst>
                                        </p:cTn>
                                        <p:tgtEl>
                                          <p:spTgt spid="15"/>
                                        </p:tgtEl>
                                        <p:attrNameLst>
                                          <p:attrName>style.visibility</p:attrName>
                                        </p:attrNameLst>
                                      </p:cBhvr>
                                      <p:to>
                                        <p:strVal val="visible"/>
                                      </p:to>
                                    </p:set>
                                  </p:childTnLst>
                                </p:cTn>
                              </p:par>
                            </p:childTnLst>
                          </p:cTn>
                        </p:par>
                        <p:par>
                          <p:cTn id="43" fill="hold" nodeType="afterGroup">
                            <p:stCondLst>
                              <p:cond delay="6000"/>
                            </p:stCondLst>
                            <p:childTnLst>
                              <p:par>
                                <p:cTn id="44" presetID="1" presetClass="entr" presetSubtype="0" fill="hold" nodeType="afterEffect">
                                  <p:stCondLst>
                                    <p:cond delay="500"/>
                                  </p:stCondLst>
                                  <p:childTnLst>
                                    <p:set>
                                      <p:cBhvr>
                                        <p:cTn id="45" dur="1" fill="hold">
                                          <p:stCondLst>
                                            <p:cond delay="0"/>
                                          </p:stCondLst>
                                        </p:cTn>
                                        <p:tgtEl>
                                          <p:spTgt spid="16"/>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1"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962025" y="1285875"/>
            <a:ext cx="7219950" cy="511492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3" name="Rectangle 2"/>
          <p:cNvSpPr/>
          <p:nvPr/>
        </p:nvSpPr>
        <p:spPr>
          <a:xfrm>
            <a:off x="609600" y="381000"/>
            <a:ext cx="7059613" cy="523875"/>
          </a:xfrm>
          <a:prstGeom prst="rect">
            <a:avLst/>
          </a:prstGeom>
        </p:spPr>
        <p:txBody>
          <a:bodyPr wrap="none">
            <a:spAutoFit/>
          </a:bodyPr>
          <a:lstStyle/>
          <a:p>
            <a:pPr marL="457200" indent="-457200">
              <a:buClr>
                <a:srgbClr val="0070C0"/>
              </a:buClr>
              <a:defRPr/>
            </a:pPr>
            <a:r>
              <a:rPr lang="en-US" sz="2800" dirty="0">
                <a:latin typeface="Arial" pitchFamily="34" charset="0"/>
                <a:ea typeface="+mj-ea"/>
                <a:cs typeface="Arial" pitchFamily="34" charset="0"/>
              </a:rPr>
              <a:t>Using GPS to Calculate Distance Traveled</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endParaRPr lang="en-US" dirty="0" smtClean="0"/>
          </a:p>
          <a:p>
            <a:pPr marL="0" lvl="1" indent="0" algn="ctr">
              <a:buNone/>
            </a:pPr>
            <a:r>
              <a:rPr lang="en-US" sz="4000" dirty="0" smtClean="0"/>
              <a:t>Auditors will not detect a material misstatement, inconsistency, or significant error -</a:t>
            </a:r>
          </a:p>
          <a:p>
            <a:pPr marL="0" indent="0">
              <a:buNone/>
            </a:pPr>
            <a:r>
              <a:rPr lang="en-US" sz="3600" dirty="0" smtClean="0"/>
              <a:t>				</a:t>
            </a:r>
          </a:p>
        </p:txBody>
      </p:sp>
    </p:spTree>
    <p:extLst>
      <p:ext uri="{BB962C8B-B14F-4D97-AF65-F5344CB8AC3E}">
        <p14:creationId xmlns:p14="http://schemas.microsoft.com/office/powerpoint/2010/main" val="26672109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6"/>
          <p:cNvPicPr>
            <a:picLocks noChangeAspect="1" noChangeArrowheads="1"/>
          </p:cNvPicPr>
          <p:nvPr/>
        </p:nvPicPr>
        <p:blipFill>
          <a:blip r:embed="rId2" cstate="print"/>
          <a:srcRect/>
          <a:stretch>
            <a:fillRect/>
          </a:stretch>
        </p:blipFill>
        <p:spPr bwMode="auto">
          <a:xfrm>
            <a:off x="1828800" y="219075"/>
            <a:ext cx="5867400" cy="652462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altLang="en-US" sz="4000"/>
              <a:t>Odometer Readings vs GPS</a:t>
            </a:r>
          </a:p>
        </p:txBody>
      </p:sp>
      <p:sp>
        <p:nvSpPr>
          <p:cNvPr id="36867" name="Rectangle 3"/>
          <p:cNvSpPr>
            <a:spLocks noChangeArrowheads="1"/>
          </p:cNvSpPr>
          <p:nvPr/>
        </p:nvSpPr>
        <p:spPr bwMode="auto">
          <a:xfrm>
            <a:off x="304800" y="1447800"/>
            <a:ext cx="8610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200150" indent="-28575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20000"/>
              </a:spcBef>
              <a:buFontTx/>
              <a:buChar char="•"/>
            </a:pPr>
            <a:r>
              <a:rPr lang="en-US" altLang="en-US" sz="1800"/>
              <a:t>Odometers are a mechanical measure</a:t>
            </a:r>
          </a:p>
          <a:p>
            <a:pPr lvl="1" eaLnBrk="1" hangingPunct="1">
              <a:spcBef>
                <a:spcPct val="20000"/>
              </a:spcBef>
              <a:buFontTx/>
              <a:buChar char="–"/>
            </a:pPr>
            <a:r>
              <a:rPr lang="en-US" altLang="en-US" sz="1600"/>
              <a:t>Count tire rotations</a:t>
            </a:r>
          </a:p>
          <a:p>
            <a:pPr lvl="1" eaLnBrk="1" hangingPunct="1">
              <a:spcBef>
                <a:spcPct val="20000"/>
              </a:spcBef>
              <a:buFontTx/>
              <a:buChar char="–"/>
            </a:pPr>
            <a:r>
              <a:rPr lang="en-US" altLang="en-US" sz="1600"/>
              <a:t>Can be captured in a variety of manners</a:t>
            </a:r>
          </a:p>
          <a:p>
            <a:pPr lvl="2" eaLnBrk="1" hangingPunct="1">
              <a:spcBef>
                <a:spcPct val="20000"/>
              </a:spcBef>
              <a:buFont typeface="Arial" charset="0"/>
              <a:buChar char="•"/>
            </a:pPr>
            <a:r>
              <a:rPr lang="en-US" altLang="en-US" sz="1600"/>
              <a:t>Electronically by ECM</a:t>
            </a:r>
          </a:p>
          <a:p>
            <a:pPr lvl="2" eaLnBrk="1" hangingPunct="1">
              <a:spcBef>
                <a:spcPct val="20000"/>
              </a:spcBef>
              <a:buFont typeface="Arial" charset="0"/>
              <a:buChar char="•"/>
            </a:pPr>
            <a:r>
              <a:rPr lang="en-US" altLang="en-US" sz="1600"/>
              <a:t>Hand entered by driver at fuel stops</a:t>
            </a:r>
          </a:p>
          <a:p>
            <a:pPr lvl="2" eaLnBrk="1" hangingPunct="1">
              <a:spcBef>
                <a:spcPct val="20000"/>
              </a:spcBef>
              <a:buFont typeface="Arial" charset="0"/>
              <a:buChar char="•"/>
            </a:pPr>
            <a:r>
              <a:rPr lang="en-US" altLang="en-US" sz="1600"/>
              <a:t>Hand written by driver on paper</a:t>
            </a:r>
          </a:p>
          <a:p>
            <a:pPr lvl="1" eaLnBrk="1" hangingPunct="1">
              <a:spcBef>
                <a:spcPct val="20000"/>
              </a:spcBef>
              <a:buFontTx/>
              <a:buChar char="–"/>
            </a:pPr>
            <a:r>
              <a:rPr lang="en-US" altLang="en-US" sz="1600"/>
              <a:t>Susceptible to wear and tear / breakdowns</a:t>
            </a:r>
          </a:p>
          <a:p>
            <a:pPr lvl="1" eaLnBrk="1" hangingPunct="1">
              <a:spcBef>
                <a:spcPct val="20000"/>
              </a:spcBef>
              <a:buFontTx/>
              <a:buChar char="–"/>
            </a:pPr>
            <a:r>
              <a:rPr lang="en-US" altLang="en-US" sz="1600"/>
              <a:t>Can be mis-calibrated (adjustment and/or tire size)</a:t>
            </a:r>
          </a:p>
          <a:p>
            <a:pPr lvl="1" eaLnBrk="1" hangingPunct="1">
              <a:spcBef>
                <a:spcPct val="20000"/>
              </a:spcBef>
              <a:buFontTx/>
              <a:buChar char="–"/>
            </a:pPr>
            <a:endParaRPr lang="en-US" altLang="en-US" sz="1600"/>
          </a:p>
          <a:p>
            <a:pPr eaLnBrk="1" hangingPunct="1">
              <a:spcBef>
                <a:spcPct val="20000"/>
              </a:spcBef>
              <a:buFontTx/>
              <a:buChar char="•"/>
            </a:pPr>
            <a:r>
              <a:rPr lang="en-US" altLang="en-US" sz="1800"/>
              <a:t>GPS readings </a:t>
            </a:r>
            <a:endParaRPr lang="en-US" altLang="en-US" sz="1600"/>
          </a:p>
          <a:p>
            <a:pPr lvl="1" eaLnBrk="1" hangingPunct="1">
              <a:spcBef>
                <a:spcPct val="20000"/>
              </a:spcBef>
              <a:buFontTx/>
              <a:buChar char="–"/>
            </a:pPr>
            <a:r>
              <a:rPr lang="en-US" altLang="en-US" sz="1600"/>
              <a:t>Ping frequency can affect accuracy</a:t>
            </a:r>
          </a:p>
          <a:p>
            <a:pPr lvl="1" eaLnBrk="1" hangingPunct="1">
              <a:spcBef>
                <a:spcPct val="20000"/>
              </a:spcBef>
              <a:buFontTx/>
              <a:buChar char="–"/>
            </a:pPr>
            <a:r>
              <a:rPr lang="en-US" altLang="en-US" sz="1600"/>
              <a:t>Missing GPS data (gaps) causes errors</a:t>
            </a:r>
          </a:p>
          <a:p>
            <a:pPr lvl="1" eaLnBrk="1" hangingPunct="1">
              <a:spcBef>
                <a:spcPct val="20000"/>
              </a:spcBef>
              <a:buFontTx/>
              <a:buChar char="–"/>
            </a:pPr>
            <a:r>
              <a:rPr lang="en-US" altLang="en-US" sz="1600"/>
              <a:t>“Bad” pings happen</a:t>
            </a:r>
          </a:p>
          <a:p>
            <a:pPr lvl="1" eaLnBrk="1" hangingPunct="1">
              <a:spcBef>
                <a:spcPct val="20000"/>
              </a:spcBef>
              <a:buFontTx/>
              <a:buChar char="–"/>
            </a:pPr>
            <a:r>
              <a:rPr lang="en-US" altLang="en-US" sz="1600"/>
              <a:t>Mileage programs differ in interpreting GPS data</a:t>
            </a:r>
          </a:p>
          <a:p>
            <a:pPr lvl="1" eaLnBrk="1" hangingPunct="1">
              <a:spcBef>
                <a:spcPct val="20000"/>
              </a:spcBef>
            </a:pPr>
            <a:r>
              <a:rPr lang="en-US" altLang="en-US" sz="1600"/>
              <a:t>	(ALK’s PC*Miler, Rand McNally, ProMiles, etc)</a:t>
            </a:r>
          </a:p>
          <a:p>
            <a:pPr eaLnBrk="1" hangingPunct="1">
              <a:spcBef>
                <a:spcPct val="20000"/>
              </a:spcBef>
            </a:pPr>
            <a:endParaRPr lang="en-US" altLang="en-US" sz="1800"/>
          </a:p>
        </p:txBody>
      </p:sp>
      <p:pic>
        <p:nvPicPr>
          <p:cNvPr id="36868" name="Picture 7" descr="MPj0402136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3733800"/>
            <a:ext cx="2390775"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11" descr="odometer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371600"/>
            <a:ext cx="18288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srcRect/>
          <a:stretch>
            <a:fillRect/>
          </a:stretch>
        </p:blipFill>
        <p:spPr bwMode="auto">
          <a:xfrm>
            <a:off x="466725" y="881063"/>
            <a:ext cx="8210550" cy="509587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2"/>
          <p:cNvGraphicFramePr>
            <a:graphicFrameLocks/>
          </p:cNvGraphicFramePr>
          <p:nvPr/>
        </p:nvGraphicFramePr>
        <p:xfrm>
          <a:off x="762000" y="1066800"/>
          <a:ext cx="7315200" cy="5207000"/>
        </p:xfrm>
        <a:graphic>
          <a:graphicData uri="http://schemas.openxmlformats.org/presentationml/2006/ole">
            <mc:AlternateContent xmlns:mc="http://schemas.openxmlformats.org/markup-compatibility/2006">
              <mc:Choice xmlns:v="urn:schemas-microsoft-com:vml" Requires="v">
                <p:oleObj spid="_x0000_s39977" name="Bitmap Image" r:id="rId3" imgW="7392432" imgH="6552381" progId="PBrush">
                  <p:embed/>
                </p:oleObj>
              </mc:Choice>
              <mc:Fallback>
                <p:oleObj name="Bitmap Image" r:id="rId3" imgW="7392432" imgH="6552381" progId="PBrush">
                  <p:embed/>
                  <p:pic>
                    <p:nvPicPr>
                      <p:cNvPr id="0" name="Picture 2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066800"/>
                        <a:ext cx="7315200" cy="5207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609600" y="381000"/>
            <a:ext cx="3044825" cy="523875"/>
          </a:xfrm>
          <a:prstGeom prst="rect">
            <a:avLst/>
          </a:prstGeom>
        </p:spPr>
        <p:txBody>
          <a:bodyPr wrap="none">
            <a:spAutoFit/>
          </a:bodyPr>
          <a:lstStyle/>
          <a:p>
            <a:pPr marL="457200" indent="-457200">
              <a:buClr>
                <a:srgbClr val="0070C0"/>
              </a:buClr>
              <a:defRPr/>
            </a:pPr>
            <a:r>
              <a:rPr lang="en-US" sz="2800" dirty="0">
                <a:latin typeface="Arial" pitchFamily="34" charset="0"/>
                <a:ea typeface="+mj-ea"/>
                <a:cs typeface="Arial" pitchFamily="34" charset="0"/>
              </a:rPr>
              <a:t>Using </a:t>
            </a:r>
            <a:r>
              <a:rPr lang="en-US" sz="2800" dirty="0" err="1">
                <a:latin typeface="Arial" pitchFamily="34" charset="0"/>
                <a:ea typeface="+mj-ea"/>
                <a:cs typeface="Arial" pitchFamily="34" charset="0"/>
              </a:rPr>
              <a:t>Geofencing</a:t>
            </a:r>
            <a:endParaRPr lang="en-US" sz="2800" dirty="0">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33400" y="228600"/>
            <a:ext cx="8229600" cy="655638"/>
          </a:xfrm>
        </p:spPr>
        <p:txBody>
          <a:bodyPr/>
          <a:lstStyle/>
          <a:p>
            <a:r>
              <a:rPr lang="en-US" altLang="en-US" sz="3200" smtClean="0"/>
              <a:t>Sample data</a:t>
            </a:r>
          </a:p>
        </p:txBody>
      </p:sp>
      <p:pic>
        <p:nvPicPr>
          <p:cNvPr id="40963" name="Picture 3" descr="Border_Deta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838200"/>
            <a:ext cx="8424863"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152400"/>
            <a:ext cx="8229600" cy="487363"/>
          </a:xfrm>
        </p:spPr>
        <p:txBody>
          <a:bodyPr>
            <a:normAutofit fontScale="90000"/>
          </a:bodyPr>
          <a:lstStyle/>
          <a:p>
            <a:pPr>
              <a:defRPr/>
            </a:pPr>
            <a:r>
              <a:rPr lang="en-US" sz="3200" smtClean="0"/>
              <a:t>Summary Report</a:t>
            </a:r>
          </a:p>
        </p:txBody>
      </p:sp>
      <p:graphicFrame>
        <p:nvGraphicFramePr>
          <p:cNvPr id="41987" name="Object 4"/>
          <p:cNvGraphicFramePr>
            <a:graphicFrameLocks noChangeAspect="1"/>
          </p:cNvGraphicFramePr>
          <p:nvPr/>
        </p:nvGraphicFramePr>
        <p:xfrm>
          <a:off x="228600" y="838200"/>
          <a:ext cx="8601075" cy="5867400"/>
        </p:xfrm>
        <a:graphic>
          <a:graphicData uri="http://schemas.openxmlformats.org/presentationml/2006/ole">
            <mc:AlternateContent xmlns:mc="http://schemas.openxmlformats.org/markup-compatibility/2006">
              <mc:Choice xmlns:v="urn:schemas-microsoft-com:vml" Requires="v">
                <p:oleObj spid="_x0000_s42025" name="Bitmap Image" r:id="rId3" imgW="7706801" imgH="5990476" progId="PBrush">
                  <p:embed/>
                </p:oleObj>
              </mc:Choice>
              <mc:Fallback>
                <p:oleObj name="Bitmap Image" r:id="rId3" imgW="7706801" imgH="5990476" progId="PBrush">
                  <p:embed/>
                  <p:pic>
                    <p:nvPicPr>
                      <p:cNvPr id="0"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838200"/>
                        <a:ext cx="8601075"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33400" y="228600"/>
            <a:ext cx="8229600" cy="1143000"/>
          </a:xfrm>
        </p:spPr>
        <p:txBody>
          <a:bodyPr anchor="t"/>
          <a:lstStyle/>
          <a:p>
            <a:r>
              <a:rPr lang="en-US" altLang="en-US" sz="4000" smtClean="0"/>
              <a:t>GPS Ping Frequency</a:t>
            </a:r>
          </a:p>
        </p:txBody>
      </p:sp>
      <p:sp>
        <p:nvSpPr>
          <p:cNvPr id="43011" name="Rectangle 3"/>
          <p:cNvSpPr>
            <a:spLocks noGrp="1" noChangeArrowheads="1"/>
          </p:cNvSpPr>
          <p:nvPr>
            <p:ph type="body" idx="1"/>
          </p:nvPr>
        </p:nvSpPr>
        <p:spPr>
          <a:xfrm>
            <a:off x="457200" y="1371600"/>
            <a:ext cx="8229600" cy="3962400"/>
          </a:xfrm>
        </p:spPr>
        <p:txBody>
          <a:bodyPr/>
          <a:lstStyle/>
          <a:p>
            <a:pPr marL="609600" indent="-609600">
              <a:lnSpc>
                <a:spcPct val="80000"/>
              </a:lnSpc>
              <a:buFontTx/>
              <a:buAutoNum type="arabicPeriod"/>
            </a:pPr>
            <a:r>
              <a:rPr lang="en-US" altLang="en-US" sz="2400" smtClean="0"/>
              <a:t>What ping frequency is required to ensure accuracy?  Several factors influence ping frequency.</a:t>
            </a:r>
          </a:p>
          <a:p>
            <a:pPr marL="609600" indent="-609600">
              <a:lnSpc>
                <a:spcPct val="80000"/>
              </a:lnSpc>
              <a:buFontTx/>
              <a:buNone/>
            </a:pPr>
            <a:endParaRPr lang="en-US" altLang="en-US" sz="800" smtClean="0"/>
          </a:p>
          <a:p>
            <a:pPr marL="609600" indent="-609600">
              <a:lnSpc>
                <a:spcPct val="80000"/>
              </a:lnSpc>
              <a:buFontTx/>
              <a:buNone/>
            </a:pPr>
            <a:r>
              <a:rPr lang="en-US" altLang="en-US" sz="2400" smtClean="0"/>
              <a:t>2.    Length of Trip</a:t>
            </a:r>
          </a:p>
          <a:p>
            <a:pPr marL="990600" lvl="1" indent="-533400">
              <a:lnSpc>
                <a:spcPct val="80000"/>
              </a:lnSpc>
              <a:buFontTx/>
              <a:buChar char="•"/>
            </a:pPr>
            <a:r>
              <a:rPr lang="en-US" altLang="en-US" sz="2000" smtClean="0"/>
              <a:t>Longer trips require less frequent pings</a:t>
            </a:r>
          </a:p>
          <a:p>
            <a:pPr marL="990600" lvl="1" indent="-533400">
              <a:lnSpc>
                <a:spcPct val="80000"/>
              </a:lnSpc>
              <a:buFontTx/>
              <a:buChar char="•"/>
            </a:pPr>
            <a:r>
              <a:rPr lang="en-US" altLang="en-US" sz="2000" smtClean="0"/>
              <a:t>One hour pings seem to work fine on average trip lengths over 200 miles</a:t>
            </a:r>
          </a:p>
          <a:p>
            <a:pPr marL="990600" lvl="1" indent="-533400">
              <a:lnSpc>
                <a:spcPct val="80000"/>
              </a:lnSpc>
              <a:buFontTx/>
              <a:buChar char="•"/>
            </a:pPr>
            <a:r>
              <a:rPr lang="en-US" altLang="en-US" sz="2000" smtClean="0"/>
              <a:t>Short-haul and local distribution fleets require more frequent pings – 15 minutes recommended</a:t>
            </a:r>
          </a:p>
          <a:p>
            <a:pPr marL="990600" lvl="1" indent="-533400">
              <a:lnSpc>
                <a:spcPct val="80000"/>
              </a:lnSpc>
              <a:buFontTx/>
              <a:buNone/>
            </a:pPr>
            <a:endParaRPr lang="en-US" altLang="en-US" sz="800" smtClean="0"/>
          </a:p>
          <a:p>
            <a:pPr marL="609600" indent="-609600">
              <a:lnSpc>
                <a:spcPct val="80000"/>
              </a:lnSpc>
              <a:buFontTx/>
              <a:buNone/>
            </a:pPr>
            <a:r>
              <a:rPr lang="en-US" altLang="en-US" sz="2400" smtClean="0"/>
              <a:t>3.    Pings at loading and unloading points reduce the need for high ping frequency</a:t>
            </a:r>
          </a:p>
          <a:p>
            <a:pPr marL="990600" lvl="1" indent="-533400">
              <a:lnSpc>
                <a:spcPct val="80000"/>
              </a:lnSpc>
              <a:buFontTx/>
              <a:buChar char="•"/>
            </a:pPr>
            <a:r>
              <a:rPr lang="en-US" altLang="en-US" sz="2000" smtClean="0"/>
              <a:t>Empty and ready status messages peg destinations</a:t>
            </a:r>
          </a:p>
          <a:p>
            <a:pPr marL="990600" lvl="1" indent="-533400">
              <a:lnSpc>
                <a:spcPct val="80000"/>
              </a:lnSpc>
              <a:buFontTx/>
              <a:buChar char="•"/>
            </a:pPr>
            <a:r>
              <a:rPr lang="en-US" altLang="en-US" sz="2000" smtClean="0"/>
              <a:t>Loaded and departing status messages peg origins</a:t>
            </a:r>
          </a:p>
        </p:txBody>
      </p:sp>
      <p:pic>
        <p:nvPicPr>
          <p:cNvPr id="43012" name="Picture 6" descr="MPj040676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4724400"/>
            <a:ext cx="12715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altLang="en-US" sz="4000"/>
              <a:t>Recommendations for GPS Audit</a:t>
            </a:r>
            <a:r>
              <a:rPr lang="en-US" altLang="en-US" sz="4000">
                <a:solidFill>
                  <a:schemeClr val="tx2"/>
                </a:solidFill>
              </a:rPr>
              <a:t>s</a:t>
            </a:r>
          </a:p>
        </p:txBody>
      </p:sp>
      <p:sp>
        <p:nvSpPr>
          <p:cNvPr id="44035" name="Text Box 3"/>
          <p:cNvSpPr txBox="1">
            <a:spLocks noChangeArrowheads="1"/>
          </p:cNvSpPr>
          <p:nvPr/>
        </p:nvSpPr>
        <p:spPr bwMode="auto">
          <a:xfrm>
            <a:off x="685800" y="1173301"/>
            <a:ext cx="79248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pitchFamily="34" charset="-128"/>
              </a:defRPr>
            </a:lvl1pPr>
            <a:lvl2pPr marL="914400" indent="-45720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828800" indent="-4572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altLang="en-US" sz="2000" dirty="0"/>
              <a:t>1.   Remain flexible when testing against odometer reading</a:t>
            </a:r>
          </a:p>
          <a:p>
            <a:pPr lvl="1" eaLnBrk="1" hangingPunct="1">
              <a:spcBef>
                <a:spcPct val="50000"/>
              </a:spcBef>
              <a:buFontTx/>
              <a:buChar char="•"/>
            </a:pPr>
            <a:r>
              <a:rPr lang="en-US" altLang="en-US" sz="2000" dirty="0"/>
              <a:t>Remember odometer readings are not perfect</a:t>
            </a:r>
          </a:p>
          <a:p>
            <a:pPr lvl="1" eaLnBrk="1" hangingPunct="1">
              <a:spcBef>
                <a:spcPct val="50000"/>
              </a:spcBef>
              <a:buFontTx/>
              <a:buChar char="•"/>
            </a:pPr>
            <a:r>
              <a:rPr lang="en-US" altLang="en-US" sz="2000" dirty="0" smtClean="0"/>
              <a:t>Carefully evaluate the source of odometer readings; drivers often “guess” or “round” readings</a:t>
            </a:r>
          </a:p>
          <a:p>
            <a:pPr lvl="1" eaLnBrk="1" hangingPunct="1">
              <a:spcBef>
                <a:spcPct val="50000"/>
              </a:spcBef>
              <a:buFontTx/>
              <a:buChar char="•"/>
            </a:pPr>
            <a:endParaRPr lang="en-US" altLang="en-US" sz="2000" dirty="0" smtClean="0"/>
          </a:p>
          <a:p>
            <a:pPr eaLnBrk="1" hangingPunct="1">
              <a:spcBef>
                <a:spcPct val="50000"/>
              </a:spcBef>
            </a:pPr>
            <a:r>
              <a:rPr lang="en-US" altLang="en-US" sz="2000" dirty="0" smtClean="0"/>
              <a:t>2.   Remember </a:t>
            </a:r>
            <a:r>
              <a:rPr lang="en-US" altLang="en-US" sz="2000" dirty="0"/>
              <a:t>that as newer GPS systems </a:t>
            </a:r>
            <a:r>
              <a:rPr lang="en-US" altLang="en-US" sz="2000" dirty="0" smtClean="0"/>
              <a:t>become </a:t>
            </a:r>
            <a:r>
              <a:rPr lang="en-US" altLang="en-US" sz="2000" dirty="0"/>
              <a:t>more widespread, (with odometer readings for each GPS ping) automated normalization will become the standard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1"/>
          <p:cNvSpPr>
            <a:spLocks noGrp="1"/>
          </p:cNvSpPr>
          <p:nvPr>
            <p:ph type="ctrTitle"/>
          </p:nvPr>
        </p:nvSpPr>
        <p:spPr/>
        <p:txBody>
          <a:bodyPr/>
          <a:lstStyle/>
          <a:p>
            <a:r>
              <a:rPr lang="en-US" altLang="fr-FR" sz="7200" smtClean="0"/>
              <a:t>Auditing Distance</a:t>
            </a:r>
          </a:p>
        </p:txBody>
      </p:sp>
      <p:sp>
        <p:nvSpPr>
          <p:cNvPr id="45059" name="Sous-titre 2"/>
          <p:cNvSpPr>
            <a:spLocks noGrp="1"/>
          </p:cNvSpPr>
          <p:nvPr>
            <p:ph type="subTitle" idx="1"/>
          </p:nvPr>
        </p:nvSpPr>
        <p:spPr/>
        <p:txBody>
          <a:bodyPr/>
          <a:lstStyle/>
          <a:p>
            <a:endParaRPr lang="fr-CA" alt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p:cNvSpPr>
            <a:spLocks noGrp="1"/>
          </p:cNvSpPr>
          <p:nvPr>
            <p:ph type="title"/>
          </p:nvPr>
        </p:nvSpPr>
        <p:spPr/>
        <p:txBody>
          <a:bodyPr/>
          <a:lstStyle/>
          <a:p>
            <a:r>
              <a:rPr lang="en-US" altLang="fr-FR" dirty="0" smtClean="0"/>
              <a:t>How the GPS Carriers Work</a:t>
            </a:r>
          </a:p>
        </p:txBody>
      </p:sp>
      <p:sp>
        <p:nvSpPr>
          <p:cNvPr id="46083" name="Espace réservé du contenu 2"/>
          <p:cNvSpPr>
            <a:spLocks noGrp="1"/>
          </p:cNvSpPr>
          <p:nvPr>
            <p:ph idx="1"/>
          </p:nvPr>
        </p:nvSpPr>
        <p:spPr/>
        <p:txBody>
          <a:bodyPr/>
          <a:lstStyle/>
          <a:p>
            <a:r>
              <a:rPr lang="en-US" altLang="fr-FR" smtClean="0"/>
              <a:t>What do we need as an auditor to do the audit?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5800" y="914401"/>
            <a:ext cx="7543800" cy="3886200"/>
          </a:xfrm>
        </p:spPr>
        <p:txBody>
          <a:bodyPr/>
          <a:lstStyle/>
          <a:p>
            <a:pPr>
              <a:buNone/>
            </a:pPr>
            <a:r>
              <a:rPr lang="en-US" dirty="0" smtClean="0"/>
              <a:t>	</a:t>
            </a:r>
          </a:p>
          <a:p>
            <a:pPr lvl="1">
              <a:buNone/>
            </a:pPr>
            <a:r>
              <a:rPr lang="en-US" sz="4000" dirty="0" smtClean="0"/>
              <a:t>What </a:t>
            </a:r>
            <a:r>
              <a:rPr lang="en-US" sz="4000" dirty="0"/>
              <a:t>risks do we </a:t>
            </a:r>
            <a:r>
              <a:rPr lang="en-US" sz="4000" dirty="0" smtClean="0"/>
              <a:t>have? </a:t>
            </a:r>
          </a:p>
          <a:p>
            <a:pPr marL="457200" lvl="1" indent="0">
              <a:buNone/>
            </a:pPr>
            <a:endParaRPr lang="en-US" sz="3200" dirty="0" smtClean="0"/>
          </a:p>
          <a:p>
            <a:pPr marL="114300" indent="0" algn="ctr">
              <a:buNone/>
            </a:pPr>
            <a:r>
              <a:rPr lang="en-US" sz="4000" dirty="0" smtClean="0"/>
              <a:t>How do we reduce this risk?</a:t>
            </a:r>
            <a:endParaRPr lang="en-US" sz="4000" dirty="0"/>
          </a:p>
        </p:txBody>
      </p:sp>
    </p:spTree>
    <p:extLst>
      <p:ext uri="{BB962C8B-B14F-4D97-AF65-F5344CB8AC3E}">
        <p14:creationId xmlns:p14="http://schemas.microsoft.com/office/powerpoint/2010/main" val="27260513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p:cNvSpPr>
            <a:spLocks noGrp="1"/>
          </p:cNvSpPr>
          <p:nvPr>
            <p:ph type="title"/>
          </p:nvPr>
        </p:nvSpPr>
        <p:spPr/>
        <p:txBody>
          <a:bodyPr/>
          <a:lstStyle/>
          <a:p>
            <a:r>
              <a:rPr lang="en-US" altLang="fr-FR" smtClean="0"/>
              <a:t>Documents and Reports</a:t>
            </a:r>
          </a:p>
        </p:txBody>
      </p:sp>
      <p:sp>
        <p:nvSpPr>
          <p:cNvPr id="47107" name="Espace réservé du contenu 2"/>
          <p:cNvSpPr>
            <a:spLocks noGrp="1"/>
          </p:cNvSpPr>
          <p:nvPr>
            <p:ph idx="1"/>
          </p:nvPr>
        </p:nvSpPr>
        <p:spPr/>
        <p:txBody>
          <a:bodyPr/>
          <a:lstStyle/>
          <a:p>
            <a:r>
              <a:rPr lang="en-US" altLang="fr-FR" smtClean="0"/>
              <a:t>What documents and reports are required to conduct an audit with GPS?</a:t>
            </a:r>
          </a:p>
          <a:p>
            <a:endParaRPr lang="en-US" altLang="fr-FR" smtClean="0"/>
          </a:p>
          <a:p>
            <a:r>
              <a:rPr lang="en-US" altLang="fr-FR" smtClean="0"/>
              <a:t>( Summary by unit , place of departure / arrival , odometer reading start / end by quarter, month, ... , exception report , recording points) ...</a:t>
            </a:r>
          </a:p>
          <a:p>
            <a:r>
              <a:rPr lang="en-US" altLang="fr-FR" smtClean="0"/>
              <a:t>What can be printed?</a:t>
            </a:r>
            <a:endParaRPr lang="fr-CA" altLang="fr-FR"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457200"/>
            <a:ext cx="7772400" cy="685800"/>
          </a:xfrm>
        </p:spPr>
        <p:txBody>
          <a:bodyPr rtlCol="0">
            <a:normAutofit fontScale="90000"/>
          </a:bodyPr>
          <a:lstStyle/>
          <a:p>
            <a:pPr fontAlgn="auto">
              <a:spcAft>
                <a:spcPts val="0"/>
              </a:spcAft>
              <a:defRPr/>
            </a:pPr>
            <a:r>
              <a:rPr lang="en-US" dirty="0" smtClean="0"/>
              <a:t>How do you record odometer reading?</a:t>
            </a:r>
          </a:p>
        </p:txBody>
      </p:sp>
      <p:sp>
        <p:nvSpPr>
          <p:cNvPr id="48131" name="Espace réservé du contenu 2"/>
          <p:cNvSpPr>
            <a:spLocks noGrp="1"/>
          </p:cNvSpPr>
          <p:nvPr>
            <p:ph idx="1"/>
          </p:nvPr>
        </p:nvSpPr>
        <p:spPr>
          <a:xfrm>
            <a:off x="685800" y="1870075"/>
            <a:ext cx="7772400" cy="4378325"/>
          </a:xfrm>
        </p:spPr>
        <p:txBody>
          <a:bodyPr/>
          <a:lstStyle/>
          <a:p>
            <a:r>
              <a:rPr lang="en-US" altLang="fr-FR" dirty="0" smtClean="0"/>
              <a:t>Manual input ( driver )</a:t>
            </a:r>
          </a:p>
          <a:p>
            <a:endParaRPr lang="fr-CA" altLang="fr-FR" sz="1600" dirty="0" smtClean="0"/>
          </a:p>
          <a:p>
            <a:r>
              <a:rPr lang="en-US" altLang="fr-FR" dirty="0" smtClean="0"/>
              <a:t>Automatically among the ECM</a:t>
            </a:r>
          </a:p>
          <a:p>
            <a:endParaRPr lang="en-US" altLang="fr-FR" sz="1600" dirty="0" smtClean="0"/>
          </a:p>
          <a:p>
            <a:r>
              <a:rPr lang="en-US" altLang="fr-FR" dirty="0" smtClean="0"/>
              <a:t>Reading odometer when maintenance repairs</a:t>
            </a:r>
            <a:endParaRPr lang="fr-CA" altLang="fr-FR"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1"/>
          <p:cNvSpPr>
            <a:spLocks noGrp="1"/>
          </p:cNvSpPr>
          <p:nvPr>
            <p:ph type="title"/>
          </p:nvPr>
        </p:nvSpPr>
        <p:spPr/>
        <p:txBody>
          <a:bodyPr/>
          <a:lstStyle/>
          <a:p>
            <a:r>
              <a:rPr lang="fr-CA" altLang="fr-FR" smtClean="0"/>
              <a:t>Distance</a:t>
            </a:r>
          </a:p>
        </p:txBody>
      </p:sp>
      <p:sp>
        <p:nvSpPr>
          <p:cNvPr id="3" name="Espace réservé du contenu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t>At which frequency does the system save recording points?</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What is the method used to calculate the distances?</a:t>
            </a:r>
          </a:p>
          <a:p>
            <a:pPr marL="0" indent="0" fontAlgn="auto">
              <a:spcAft>
                <a:spcPts val="0"/>
              </a:spcAft>
              <a:buFont typeface="Arial" pitchFamily="34" charset="0"/>
              <a:buNone/>
              <a:defRPr/>
            </a:pPr>
            <a:endParaRPr lang="en-US" dirty="0" smtClean="0"/>
          </a:p>
          <a:p>
            <a:pPr fontAlgn="auto">
              <a:spcAft>
                <a:spcPts val="0"/>
              </a:spcAft>
              <a:buFont typeface="Arial" pitchFamily="34" charset="0"/>
              <a:buChar char="•"/>
              <a:defRPr/>
            </a:pPr>
            <a:r>
              <a:rPr lang="en-US" dirty="0" smtClean="0"/>
              <a:t>How do you distribute miles by jurisdiction?</a:t>
            </a:r>
            <a:endParaRPr lang="fr-CA"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1"/>
          <p:cNvSpPr>
            <a:spLocks noGrp="1"/>
          </p:cNvSpPr>
          <p:nvPr>
            <p:ph type="title"/>
          </p:nvPr>
        </p:nvSpPr>
        <p:spPr/>
        <p:txBody>
          <a:bodyPr/>
          <a:lstStyle/>
          <a:p>
            <a:r>
              <a:rPr lang="fr-CA" altLang="fr-FR" smtClean="0"/>
              <a:t>Exception Reports</a:t>
            </a:r>
          </a:p>
        </p:txBody>
      </p:sp>
      <p:sp>
        <p:nvSpPr>
          <p:cNvPr id="50179" name="Espace réservé du contenu 2"/>
          <p:cNvSpPr>
            <a:spLocks noGrp="1"/>
          </p:cNvSpPr>
          <p:nvPr>
            <p:ph idx="1"/>
          </p:nvPr>
        </p:nvSpPr>
        <p:spPr/>
        <p:txBody>
          <a:bodyPr/>
          <a:lstStyle/>
          <a:p>
            <a:r>
              <a:rPr lang="en-US" altLang="fr-FR" smtClean="0"/>
              <a:t>Are they treated?</a:t>
            </a:r>
          </a:p>
          <a:p>
            <a:endParaRPr lang="en-US" altLang="fr-FR" smtClean="0"/>
          </a:p>
          <a:p>
            <a:r>
              <a:rPr lang="en-US" altLang="fr-FR" smtClean="0"/>
              <a:t>How are they treated?</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1"/>
          <p:cNvSpPr>
            <a:spLocks noGrp="1"/>
          </p:cNvSpPr>
          <p:nvPr>
            <p:ph type="title"/>
          </p:nvPr>
        </p:nvSpPr>
        <p:spPr/>
        <p:txBody>
          <a:bodyPr/>
          <a:lstStyle/>
          <a:p>
            <a:r>
              <a:rPr lang="fr-CA" altLang="fr-FR" smtClean="0"/>
              <a:t>Modification</a:t>
            </a:r>
          </a:p>
        </p:txBody>
      </p:sp>
      <p:sp>
        <p:nvSpPr>
          <p:cNvPr id="3" name="Espace réservé du contenu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Do you have any GPS data being modified? </a:t>
            </a:r>
          </a:p>
          <a:p>
            <a:pPr fontAlgn="auto">
              <a:spcAft>
                <a:spcPts val="0"/>
              </a:spcAft>
              <a:buFont typeface="Arial" pitchFamily="34" charset="0"/>
              <a:buChar char="•"/>
              <a:defRPr/>
            </a:pPr>
            <a:endParaRPr lang="en-US" dirty="0" smtClean="0"/>
          </a:p>
          <a:p>
            <a:pPr marL="0" indent="0" fontAlgn="auto">
              <a:spcAft>
                <a:spcPts val="0"/>
              </a:spcAft>
              <a:buFont typeface="Arial" pitchFamily="34" charset="0"/>
              <a:buNone/>
              <a:defRPr/>
            </a:pPr>
            <a:endParaRPr lang="en-US" dirty="0" smtClean="0"/>
          </a:p>
          <a:p>
            <a:pPr fontAlgn="auto">
              <a:spcAft>
                <a:spcPts val="0"/>
              </a:spcAft>
              <a:buFont typeface="Arial" pitchFamily="34" charset="0"/>
              <a:buChar char="•"/>
              <a:defRPr/>
            </a:pPr>
            <a:r>
              <a:rPr lang="en-US" dirty="0" smtClean="0"/>
              <a:t>What do you modify and why?</a:t>
            </a:r>
            <a:endParaRPr lang="fr-CA"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1"/>
          <p:cNvSpPr>
            <a:spLocks noGrp="1"/>
          </p:cNvSpPr>
          <p:nvPr>
            <p:ph type="title"/>
          </p:nvPr>
        </p:nvSpPr>
        <p:spPr/>
        <p:txBody>
          <a:bodyPr/>
          <a:lstStyle/>
          <a:p>
            <a:r>
              <a:rPr lang="fr-CA" altLang="fr-FR" smtClean="0"/>
              <a:t>Security </a:t>
            </a:r>
            <a:r>
              <a:rPr lang="en-US" altLang="fr-FR" smtClean="0"/>
              <a:t>Measure</a:t>
            </a:r>
          </a:p>
        </p:txBody>
      </p:sp>
      <p:sp>
        <p:nvSpPr>
          <p:cNvPr id="52227" name="Espace réservé du contenu 2"/>
          <p:cNvSpPr>
            <a:spLocks noGrp="1"/>
          </p:cNvSpPr>
          <p:nvPr>
            <p:ph idx="1"/>
          </p:nvPr>
        </p:nvSpPr>
        <p:spPr/>
        <p:txBody>
          <a:bodyPr/>
          <a:lstStyle/>
          <a:p>
            <a:r>
              <a:rPr lang="en-US" altLang="fr-FR" dirty="0" smtClean="0"/>
              <a:t>Internal controls that the software offers</a:t>
            </a:r>
          </a:p>
          <a:p>
            <a:endParaRPr lang="en-US" altLang="fr-FR" dirty="0" smtClean="0"/>
          </a:p>
          <a:p>
            <a:r>
              <a:rPr lang="en-US" altLang="fr-FR" dirty="0" smtClean="0"/>
              <a:t>How to prevent altering of information?</a:t>
            </a:r>
            <a:endParaRPr lang="fr-CA" altLang="fr-FR"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re 1"/>
          <p:cNvSpPr>
            <a:spLocks noGrp="1"/>
          </p:cNvSpPr>
          <p:nvPr>
            <p:ph type="ctrTitle"/>
          </p:nvPr>
        </p:nvSpPr>
        <p:spPr/>
        <p:txBody>
          <a:bodyPr/>
          <a:lstStyle/>
          <a:p>
            <a:r>
              <a:rPr lang="en-US" altLang="fr-FR" dirty="0" smtClean="0"/>
              <a:t>Recognize Differences and Make Adjustments</a:t>
            </a:r>
          </a:p>
        </p:txBody>
      </p:sp>
      <p:sp>
        <p:nvSpPr>
          <p:cNvPr id="53251" name="Sous-titre 2"/>
          <p:cNvSpPr>
            <a:spLocks noGrp="1"/>
          </p:cNvSpPr>
          <p:nvPr>
            <p:ph type="subTitle" idx="1"/>
          </p:nvPr>
        </p:nvSpPr>
        <p:spPr/>
        <p:txBody>
          <a:bodyPr/>
          <a:lstStyle/>
          <a:p>
            <a:endParaRPr lang="fr-CA" alt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re 1"/>
          <p:cNvSpPr>
            <a:spLocks noGrp="1"/>
          </p:cNvSpPr>
          <p:nvPr>
            <p:ph type="title"/>
          </p:nvPr>
        </p:nvSpPr>
        <p:spPr/>
        <p:txBody>
          <a:bodyPr/>
          <a:lstStyle/>
          <a:p>
            <a:r>
              <a:rPr lang="en-US" altLang="fr-FR" dirty="0" smtClean="0"/>
              <a:t>Source Differences</a:t>
            </a:r>
          </a:p>
        </p:txBody>
      </p:sp>
      <p:sp>
        <p:nvSpPr>
          <p:cNvPr id="3" name="Espace réservé du contenu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US" dirty="0" smtClean="0"/>
              <a:t>Human error</a:t>
            </a:r>
          </a:p>
          <a:p>
            <a:pPr marL="0" indent="0" fontAlgn="auto">
              <a:spcAft>
                <a:spcPts val="0"/>
              </a:spcAft>
              <a:buFont typeface="Arial" pitchFamily="34" charset="0"/>
              <a:buNone/>
              <a:defRPr/>
            </a:pPr>
            <a:r>
              <a:rPr lang="en-US" dirty="0" smtClean="0"/>
              <a:t>(wrong input odometer reading, system installed incorrectly, error in processing computer data, didn’t correct exception reports)</a:t>
            </a:r>
          </a:p>
          <a:p>
            <a:pPr marL="0" indent="0" fontAlgn="auto">
              <a:spcAft>
                <a:spcPts val="0"/>
              </a:spcAft>
              <a:buFont typeface="Arial" pitchFamily="34" charset="0"/>
              <a:buNone/>
              <a:defRPr/>
            </a:pPr>
            <a:endParaRPr lang="en-US" dirty="0" smtClean="0"/>
          </a:p>
          <a:p>
            <a:pPr fontAlgn="auto">
              <a:spcAft>
                <a:spcPts val="0"/>
              </a:spcAft>
              <a:buFont typeface="Arial" pitchFamily="34" charset="0"/>
              <a:buChar char="•"/>
              <a:defRPr/>
            </a:pPr>
            <a:r>
              <a:rPr lang="en-US" dirty="0" smtClean="0"/>
              <a:t>Material error</a:t>
            </a:r>
          </a:p>
          <a:p>
            <a:pPr marL="0" indent="0" fontAlgn="auto">
              <a:spcAft>
                <a:spcPts val="0"/>
              </a:spcAft>
              <a:buFont typeface="Arial" pitchFamily="34" charset="0"/>
              <a:buNone/>
              <a:defRPr/>
            </a:pPr>
            <a:r>
              <a:rPr lang="en-US" dirty="0" smtClean="0"/>
              <a:t>(break module, loss of communication satellite/module)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re 1"/>
          <p:cNvSpPr>
            <a:spLocks noGrp="1"/>
          </p:cNvSpPr>
          <p:nvPr>
            <p:ph type="title"/>
          </p:nvPr>
        </p:nvSpPr>
        <p:spPr/>
        <p:txBody>
          <a:bodyPr/>
          <a:lstStyle/>
          <a:p>
            <a:r>
              <a:rPr lang="fr-CA" altLang="fr-FR" smtClean="0"/>
              <a:t>Possible Gap</a:t>
            </a:r>
          </a:p>
        </p:txBody>
      </p:sp>
      <p:sp>
        <p:nvSpPr>
          <p:cNvPr id="3" name="Espace réservé du contenu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t>Error reading recording points</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Exception report</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No odometer available</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No distance stated in a jurisdiction where fuel was purchased</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fontAlgn="auto">
              <a:spcAft>
                <a:spcPts val="0"/>
              </a:spcAft>
              <a:defRPr/>
            </a:pPr>
            <a:r>
              <a:rPr lang="en-US" dirty="0" smtClean="0"/>
              <a:t>Major Difference Between Statements</a:t>
            </a:r>
          </a:p>
        </p:txBody>
      </p:sp>
      <p:sp>
        <p:nvSpPr>
          <p:cNvPr id="56323" name="Espace réservé du contenu 8"/>
          <p:cNvSpPr>
            <a:spLocks noGrp="1"/>
          </p:cNvSpPr>
          <p:nvPr>
            <p:ph idx="1"/>
          </p:nvPr>
        </p:nvSpPr>
        <p:spPr/>
        <p:txBody>
          <a:bodyPr/>
          <a:lstStyle/>
          <a:p>
            <a:endParaRPr lang="fr-CA" altLang="fr-FR" smtClean="0"/>
          </a:p>
        </p:txBody>
      </p:sp>
      <p:pic>
        <p:nvPicPr>
          <p:cNvPr id="5632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1484313"/>
            <a:ext cx="8207375" cy="472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1066800"/>
            <a:ext cx="7772400" cy="4378325"/>
          </a:xfrm>
        </p:spPr>
        <p:txBody>
          <a:bodyPr/>
          <a:lstStyle/>
          <a:p>
            <a:pPr marL="457200" lvl="1" indent="0">
              <a:buNone/>
            </a:pPr>
            <a:r>
              <a:rPr lang="en-US" sz="3600" dirty="0" smtClean="0"/>
              <a:t>Knowing how distance is recorded</a:t>
            </a:r>
          </a:p>
          <a:p>
            <a:pPr lvl="1"/>
            <a:endParaRPr lang="en-US" sz="3200" dirty="0" smtClean="0"/>
          </a:p>
          <a:p>
            <a:pPr lvl="1"/>
            <a:r>
              <a:rPr lang="en-US" sz="3200" dirty="0" smtClean="0"/>
              <a:t>Increases </a:t>
            </a:r>
            <a:r>
              <a:rPr lang="en-US" sz="3200" dirty="0"/>
              <a:t>the effectiveness of the tests performed</a:t>
            </a:r>
          </a:p>
          <a:p>
            <a:pPr lvl="1"/>
            <a:r>
              <a:rPr lang="en-US" sz="3200" dirty="0"/>
              <a:t>Determines amount of testing</a:t>
            </a:r>
          </a:p>
        </p:txBody>
      </p:sp>
    </p:spTree>
    <p:extLst>
      <p:ext uri="{BB962C8B-B14F-4D97-AF65-F5344CB8AC3E}">
        <p14:creationId xmlns:p14="http://schemas.microsoft.com/office/powerpoint/2010/main" val="40522632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re 1"/>
          <p:cNvSpPr>
            <a:spLocks noGrp="1"/>
          </p:cNvSpPr>
          <p:nvPr>
            <p:ph type="title"/>
          </p:nvPr>
        </p:nvSpPr>
        <p:spPr/>
        <p:txBody>
          <a:bodyPr/>
          <a:lstStyle/>
          <a:p>
            <a:r>
              <a:rPr lang="en-US" altLang="fr-FR" dirty="0" smtClean="0"/>
              <a:t>Inconsistency Followed Jurisdiction</a:t>
            </a:r>
          </a:p>
        </p:txBody>
      </p:sp>
      <p:sp>
        <p:nvSpPr>
          <p:cNvPr id="57347" name="Espace réservé du contenu 2"/>
          <p:cNvSpPr>
            <a:spLocks noGrp="1"/>
          </p:cNvSpPr>
          <p:nvPr>
            <p:ph idx="1"/>
          </p:nvPr>
        </p:nvSpPr>
        <p:spPr/>
        <p:txBody>
          <a:bodyPr/>
          <a:lstStyle/>
          <a:p>
            <a:endParaRPr lang="fr-CA" altLang="fr-FR" smtClean="0"/>
          </a:p>
        </p:txBody>
      </p:sp>
      <p:pic>
        <p:nvPicPr>
          <p:cNvPr id="5734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1557338"/>
            <a:ext cx="8364537" cy="467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title"/>
          </p:nvPr>
        </p:nvSpPr>
        <p:spPr/>
        <p:txBody>
          <a:bodyPr/>
          <a:lstStyle/>
          <a:p>
            <a:r>
              <a:rPr lang="fr-CA" altLang="fr-FR" dirty="0" smtClean="0"/>
              <a:t>How to </a:t>
            </a:r>
            <a:r>
              <a:rPr lang="fr-CA" altLang="fr-FR" dirty="0" err="1" smtClean="0"/>
              <a:t>Adjust</a:t>
            </a:r>
            <a:r>
              <a:rPr lang="fr-CA" altLang="fr-FR" dirty="0" smtClean="0"/>
              <a:t> a M</a:t>
            </a:r>
            <a:r>
              <a:rPr lang="en-CA" altLang="fr-FR" dirty="0" err="1" smtClean="0"/>
              <a:t>issing</a:t>
            </a:r>
            <a:r>
              <a:rPr lang="fr-CA" altLang="fr-FR" dirty="0" smtClean="0"/>
              <a:t> Trip</a:t>
            </a:r>
          </a:p>
        </p:txBody>
      </p:sp>
      <p:sp>
        <p:nvSpPr>
          <p:cNvPr id="2051" name="Espace réservé du contenu 2"/>
          <p:cNvSpPr>
            <a:spLocks noGrp="1"/>
          </p:cNvSpPr>
          <p:nvPr>
            <p:ph idx="1"/>
          </p:nvPr>
        </p:nvSpPr>
        <p:spPr/>
        <p:txBody>
          <a:bodyPr/>
          <a:lstStyle/>
          <a:p>
            <a:r>
              <a:rPr lang="en-US" altLang="fr-FR" dirty="0" smtClean="0"/>
              <a:t>We found a fuel receipt for a unit where no distance was stated.</a:t>
            </a:r>
          </a:p>
          <a:p>
            <a:r>
              <a:rPr lang="en-US" altLang="fr-FR" dirty="0" smtClean="0"/>
              <a:t>After analyzing, it's a missing trip.</a:t>
            </a:r>
          </a:p>
          <a:p>
            <a:r>
              <a:rPr lang="en-US" altLang="fr-FR" dirty="0" smtClean="0"/>
              <a:t>Logbook available for that missing trip.</a:t>
            </a:r>
          </a:p>
          <a:p>
            <a:r>
              <a:rPr lang="en-US" altLang="fr-FR" dirty="0" smtClean="0"/>
              <a:t>Use city on the logbook and build trip on a distance software</a:t>
            </a:r>
            <a:endParaRPr lang="fr-CA" altLang="fr-FR" dirty="0" smtClean="0"/>
          </a:p>
        </p:txBody>
      </p:sp>
    </p:spTree>
    <p:extLst>
      <p:ext uri="{BB962C8B-B14F-4D97-AF65-F5344CB8AC3E}">
        <p14:creationId xmlns:p14="http://schemas.microsoft.com/office/powerpoint/2010/main" val="29425995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r>
              <a:rPr lang="fr-CA" altLang="fr-FR" dirty="0" smtClean="0"/>
              <a:t>How to A</a:t>
            </a:r>
            <a:r>
              <a:rPr lang="en-CA" altLang="fr-FR" dirty="0" err="1" smtClean="0"/>
              <a:t>djust</a:t>
            </a:r>
            <a:r>
              <a:rPr lang="fr-CA" altLang="fr-FR" dirty="0" smtClean="0"/>
              <a:t> a M</a:t>
            </a:r>
            <a:r>
              <a:rPr lang="en-CA" altLang="fr-FR" dirty="0" err="1" smtClean="0"/>
              <a:t>issing</a:t>
            </a:r>
            <a:r>
              <a:rPr lang="fr-CA" altLang="fr-FR" dirty="0" smtClean="0"/>
              <a:t> Trip</a:t>
            </a:r>
          </a:p>
        </p:txBody>
      </p:sp>
      <p:pic>
        <p:nvPicPr>
          <p:cNvPr id="3075" name="Imag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88" y="1600200"/>
            <a:ext cx="382905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Imag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3863" y="4267200"/>
            <a:ext cx="4632325"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Imag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9088" y="2514600"/>
            <a:ext cx="4843462"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au 2"/>
          <p:cNvGraphicFramePr>
            <a:graphicFrameLocks noGrp="1"/>
          </p:cNvGraphicFramePr>
          <p:nvPr/>
        </p:nvGraphicFramePr>
        <p:xfrm>
          <a:off x="4313238" y="2316163"/>
          <a:ext cx="4475160" cy="190500"/>
        </p:xfrm>
        <a:graphic>
          <a:graphicData uri="http://schemas.openxmlformats.org/drawingml/2006/table">
            <a:tbl>
              <a:tblPr>
                <a:tableStyleId>{5C22544A-7EE6-4342-B048-85BDC9FD1C3A}</a:tableStyleId>
              </a:tblPr>
              <a:tblGrid>
                <a:gridCol w="895032"/>
                <a:gridCol w="895032"/>
                <a:gridCol w="895032"/>
                <a:gridCol w="895032"/>
                <a:gridCol w="895032"/>
              </a:tblGrid>
              <a:tr h="190500">
                <a:tc>
                  <a:txBody>
                    <a:bodyPr/>
                    <a:lstStyle/>
                    <a:p>
                      <a:pPr algn="l" fontAlgn="b"/>
                      <a:r>
                        <a:rPr lang="fr-CA" sz="1100" u="none" strike="noStrike" dirty="0">
                          <a:effectLst/>
                        </a:rPr>
                        <a:t>Name</a:t>
                      </a:r>
                      <a:endParaRPr lang="fr-CA" sz="1100" b="0" i="0" u="none" strike="noStrike" dirty="0">
                        <a:solidFill>
                          <a:srgbClr val="000000"/>
                        </a:solidFill>
                        <a:effectLst/>
                        <a:latin typeface="Calibri"/>
                      </a:endParaRPr>
                    </a:p>
                  </a:txBody>
                  <a:tcPr marL="9524" marR="9524" marT="9525" marB="0" anchor="b"/>
                </a:tc>
                <a:tc>
                  <a:txBody>
                    <a:bodyPr/>
                    <a:lstStyle/>
                    <a:p>
                      <a:pPr algn="l" fontAlgn="b"/>
                      <a:r>
                        <a:rPr lang="fr-CA" sz="1100" u="none" strike="noStrike">
                          <a:effectLst/>
                        </a:rPr>
                        <a:t>Address</a:t>
                      </a:r>
                      <a:endParaRPr lang="fr-CA" sz="1100" b="0" i="0" u="none" strike="noStrike">
                        <a:solidFill>
                          <a:srgbClr val="000000"/>
                        </a:solidFill>
                        <a:effectLst/>
                        <a:latin typeface="Calibri"/>
                      </a:endParaRPr>
                    </a:p>
                  </a:txBody>
                  <a:tcPr marL="9524" marR="9524" marT="9525" marB="0" anchor="b"/>
                </a:tc>
                <a:tc>
                  <a:txBody>
                    <a:bodyPr/>
                    <a:lstStyle/>
                    <a:p>
                      <a:pPr algn="l" fontAlgn="b"/>
                      <a:r>
                        <a:rPr lang="fr-CA" sz="1100" u="none" strike="noStrike" dirty="0" err="1">
                          <a:effectLst/>
                        </a:rPr>
                        <a:t>City,State</a:t>
                      </a:r>
                      <a:endParaRPr lang="fr-CA" sz="1100" b="0" i="0" u="none" strike="noStrike" dirty="0">
                        <a:solidFill>
                          <a:srgbClr val="000000"/>
                        </a:solidFill>
                        <a:effectLst/>
                        <a:latin typeface="Calibri"/>
                      </a:endParaRPr>
                    </a:p>
                  </a:txBody>
                  <a:tcPr marL="9524" marR="9524" marT="9525" marB="0" anchor="b"/>
                </a:tc>
                <a:tc>
                  <a:txBody>
                    <a:bodyPr/>
                    <a:lstStyle/>
                    <a:p>
                      <a:pPr algn="l" fontAlgn="b"/>
                      <a:r>
                        <a:rPr lang="fr-CA" sz="1100" u="none" strike="noStrike">
                          <a:effectLst/>
                        </a:rPr>
                        <a:t>Zip Code</a:t>
                      </a:r>
                      <a:endParaRPr lang="fr-CA" sz="1100" b="0" i="0" u="none" strike="noStrike">
                        <a:solidFill>
                          <a:srgbClr val="000000"/>
                        </a:solidFill>
                        <a:effectLst/>
                        <a:latin typeface="Calibri"/>
                      </a:endParaRPr>
                    </a:p>
                  </a:txBody>
                  <a:tcPr marL="9524" marR="9524" marT="9525" marB="0" anchor="b"/>
                </a:tc>
                <a:tc>
                  <a:txBody>
                    <a:bodyPr/>
                    <a:lstStyle/>
                    <a:p>
                      <a:pPr algn="l" fontAlgn="b"/>
                      <a:r>
                        <a:rPr lang="fr-CA" sz="1100" u="none" strike="noStrike" dirty="0">
                          <a:effectLst/>
                        </a:rPr>
                        <a:t>Country</a:t>
                      </a:r>
                      <a:endParaRPr lang="fr-CA" sz="1100" b="0" i="0" u="none" strike="noStrike" dirty="0">
                        <a:solidFill>
                          <a:srgbClr val="000000"/>
                        </a:solidFill>
                        <a:effectLst/>
                        <a:latin typeface="Calibri"/>
                      </a:endParaRPr>
                    </a:p>
                  </a:txBody>
                  <a:tcPr marL="9524" marR="9524" marT="9525" marB="0" anchor="b"/>
                </a:tc>
              </a:tr>
            </a:tbl>
          </a:graphicData>
        </a:graphic>
      </p:graphicFrame>
    </p:spTree>
    <p:extLst>
      <p:ext uri="{BB962C8B-B14F-4D97-AF65-F5344CB8AC3E}">
        <p14:creationId xmlns:p14="http://schemas.microsoft.com/office/powerpoint/2010/main" val="9369860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381000"/>
            <a:ext cx="7772400" cy="685800"/>
          </a:xfrm>
        </p:spPr>
        <p:txBody>
          <a:bodyPr rtlCol="0">
            <a:normAutofit fontScale="90000"/>
          </a:bodyPr>
          <a:lstStyle/>
          <a:p>
            <a:pPr fontAlgn="auto">
              <a:spcAft>
                <a:spcPts val="0"/>
              </a:spcAft>
              <a:defRPr/>
            </a:pPr>
            <a:r>
              <a:rPr lang="en-US" dirty="0" smtClean="0"/>
              <a:t>Inconsistency in Miles Declared and Odometer Total</a:t>
            </a:r>
          </a:p>
        </p:txBody>
      </p:sp>
      <p:sp>
        <p:nvSpPr>
          <p:cNvPr id="4099" name="Espace réservé du contenu 2"/>
          <p:cNvSpPr>
            <a:spLocks noGrp="1"/>
          </p:cNvSpPr>
          <p:nvPr>
            <p:ph idx="1"/>
          </p:nvPr>
        </p:nvSpPr>
        <p:spPr/>
        <p:txBody>
          <a:bodyPr/>
          <a:lstStyle/>
          <a:p>
            <a:endParaRPr lang="fr-CA" altLang="fr-FR" smtClean="0"/>
          </a:p>
        </p:txBody>
      </p:sp>
      <p:pic>
        <p:nvPicPr>
          <p:cNvPr id="410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400175"/>
            <a:ext cx="8077200" cy="4418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02335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fontAlgn="auto">
              <a:spcAft>
                <a:spcPts val="0"/>
              </a:spcAft>
              <a:defRPr/>
            </a:pPr>
            <a:r>
              <a:rPr lang="en-US" dirty="0" smtClean="0"/>
              <a:t>Adjusting the Discrepancies</a:t>
            </a:r>
          </a:p>
        </p:txBody>
      </p:sp>
      <p:sp>
        <p:nvSpPr>
          <p:cNvPr id="3" name="Espace réservé du contenu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Can we project the discrepancies?</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How can we adjust the gap?</a:t>
            </a:r>
          </a:p>
          <a:p>
            <a:pPr marL="0" indent="0" fontAlgn="auto">
              <a:spcAft>
                <a:spcPts val="0"/>
              </a:spcAft>
              <a:buFont typeface="Arial" pitchFamily="34" charset="0"/>
              <a:buNone/>
              <a:defRPr/>
            </a:pPr>
            <a:r>
              <a:rPr lang="en-US" dirty="0" smtClean="0"/>
              <a:t>( using data from previous trip, use of software that calculates distances…)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CA" altLang="fr-FR" dirty="0" err="1" smtClean="0"/>
              <a:t>Projectable</a:t>
            </a:r>
            <a:r>
              <a:rPr lang="fr-CA" altLang="fr-FR" dirty="0" smtClean="0"/>
              <a:t> Gap</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78707557"/>
              </p:ext>
            </p:extLst>
          </p:nvPr>
        </p:nvGraphicFramePr>
        <p:xfrm>
          <a:off x="457200" y="990600"/>
          <a:ext cx="8153400" cy="4724400"/>
        </p:xfrm>
        <a:graphic>
          <a:graphicData uri="http://schemas.openxmlformats.org/drawingml/2006/table">
            <a:tbl>
              <a:tblPr>
                <a:tableStyleId>{5C22544A-7EE6-4342-B048-85BDC9FD1C3A}</a:tableStyleId>
              </a:tblPr>
              <a:tblGrid>
                <a:gridCol w="1929430"/>
                <a:gridCol w="1244794"/>
                <a:gridCol w="1244794"/>
                <a:gridCol w="1244794"/>
                <a:gridCol w="1244794"/>
                <a:gridCol w="1244794"/>
              </a:tblGrid>
              <a:tr h="295275">
                <a:tc gridSpan="4">
                  <a:txBody>
                    <a:bodyPr/>
                    <a:lstStyle/>
                    <a:p>
                      <a:pPr algn="l" fontAlgn="b"/>
                      <a:r>
                        <a:rPr lang="en-US" sz="1800" u="none" strike="noStrike" dirty="0">
                          <a:effectLst/>
                        </a:rPr>
                        <a:t>The company </a:t>
                      </a:r>
                      <a:r>
                        <a:rPr lang="en-US" sz="1800" u="none" strike="noStrike">
                          <a:effectLst/>
                        </a:rPr>
                        <a:t>use </a:t>
                      </a:r>
                      <a:r>
                        <a:rPr lang="en-US" sz="1800" u="none" strike="noStrike" smtClean="0">
                          <a:effectLst/>
                        </a:rPr>
                        <a:t>two </a:t>
                      </a:r>
                      <a:r>
                        <a:rPr lang="en-US" sz="1800" u="none" strike="noStrike" dirty="0">
                          <a:effectLst/>
                        </a:rPr>
                        <a:t>drivers. They do the same trip.</a:t>
                      </a:r>
                      <a:endParaRPr lang="en-US" sz="1800" b="0" i="0" u="none" strike="noStrike" dirty="0">
                        <a:solidFill>
                          <a:srgbClr val="000000"/>
                        </a:solidFill>
                        <a:effectLst/>
                        <a:latin typeface="Calibri"/>
                      </a:endParaRPr>
                    </a:p>
                  </a:txBody>
                  <a:tcPr marL="9525" marR="9525" marT="9525" marB="0" anchor="b">
                    <a:solidFill>
                      <a:schemeClr val="bg1"/>
                    </a:solidFill>
                  </a:tcPr>
                </a:tc>
                <a:tc hMerge="1">
                  <a:txBody>
                    <a:bodyPr/>
                    <a:lstStyle/>
                    <a:p>
                      <a:endParaRPr lang="fr-CA"/>
                    </a:p>
                  </a:txBody>
                  <a:tcPr/>
                </a:tc>
                <a:tc hMerge="1">
                  <a:txBody>
                    <a:bodyPr/>
                    <a:lstStyle/>
                    <a:p>
                      <a:endParaRPr lang="fr-CA"/>
                    </a:p>
                  </a:txBody>
                  <a:tcPr/>
                </a:tc>
                <a:tc hMerge="1">
                  <a:txBody>
                    <a:bodyPr/>
                    <a:lstStyle/>
                    <a:p>
                      <a:endParaRPr lang="fr-CA"/>
                    </a:p>
                  </a:txBody>
                  <a:tcPr/>
                </a:tc>
                <a:tc>
                  <a:txBody>
                    <a:bodyPr/>
                    <a:lstStyle/>
                    <a:p>
                      <a:pPr algn="l" fontAlgn="b"/>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endParaRPr lang="fr-CA" sz="1800" b="0" i="0" u="none" strike="noStrike">
                        <a:solidFill>
                          <a:srgbClr val="000000"/>
                        </a:solidFill>
                        <a:effectLst/>
                        <a:latin typeface="Calibri"/>
                      </a:endParaRPr>
                    </a:p>
                  </a:txBody>
                  <a:tcPr marL="9525" marR="9525" marT="9525" marB="0" anchor="b">
                    <a:solidFill>
                      <a:schemeClr val="bg1"/>
                    </a:solidFill>
                  </a:tcPr>
                </a:tc>
              </a:tr>
              <a:tr h="295275">
                <a:tc gridSpan="3">
                  <a:txBody>
                    <a:bodyPr/>
                    <a:lstStyle/>
                    <a:p>
                      <a:pPr algn="l" fontAlgn="b"/>
                      <a:r>
                        <a:rPr lang="en-US" sz="1800" u="none" strike="noStrike">
                          <a:effectLst/>
                        </a:rPr>
                        <a:t>Drivers B always follow drivers A.</a:t>
                      </a:r>
                      <a:endParaRPr lang="en-US" sz="1800" b="0" i="0" u="none" strike="noStrike">
                        <a:solidFill>
                          <a:srgbClr val="000000"/>
                        </a:solidFill>
                        <a:effectLst/>
                        <a:latin typeface="Calibri"/>
                      </a:endParaRPr>
                    </a:p>
                  </a:txBody>
                  <a:tcPr marL="9525" marR="9525" marT="9525" marB="0" anchor="b">
                    <a:solidFill>
                      <a:schemeClr val="bg1"/>
                    </a:solidFill>
                  </a:tcPr>
                </a:tc>
                <a:tc hMerge="1">
                  <a:txBody>
                    <a:bodyPr/>
                    <a:lstStyle/>
                    <a:p>
                      <a:endParaRPr lang="fr-CA"/>
                    </a:p>
                  </a:txBody>
                  <a:tcPr/>
                </a:tc>
                <a:tc hMerge="1">
                  <a:txBody>
                    <a:bodyPr/>
                    <a:lstStyle/>
                    <a:p>
                      <a:endParaRPr lang="fr-CA"/>
                    </a:p>
                  </a:txBody>
                  <a:tcPr/>
                </a:tc>
                <a:tc>
                  <a:txBody>
                    <a:bodyPr/>
                    <a:lstStyle/>
                    <a:p>
                      <a:pPr algn="l" fontAlgn="b"/>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endParaRPr lang="fr-CA" sz="1800" b="0" i="0" u="none" strike="noStrike">
                        <a:solidFill>
                          <a:srgbClr val="000000"/>
                        </a:solidFill>
                        <a:effectLst/>
                        <a:latin typeface="Calibri"/>
                      </a:endParaRPr>
                    </a:p>
                  </a:txBody>
                  <a:tcPr marL="9525" marR="9525" marT="9525" marB="0" anchor="b">
                    <a:solidFill>
                      <a:schemeClr val="bg1"/>
                    </a:solidFill>
                  </a:tcPr>
                </a:tc>
              </a:tr>
              <a:tr h="295275">
                <a:tc gridSpan="2">
                  <a:txBody>
                    <a:bodyPr/>
                    <a:lstStyle/>
                    <a:p>
                      <a:pPr algn="l" fontAlgn="b"/>
                      <a:r>
                        <a:rPr lang="fr-CA" sz="1800" u="none" strike="noStrike">
                          <a:effectLst/>
                        </a:rPr>
                        <a:t>Reported miles by drivers</a:t>
                      </a:r>
                      <a:endParaRPr lang="fr-CA" sz="1800" b="0" i="0" u="none" strike="noStrike">
                        <a:solidFill>
                          <a:srgbClr val="000000"/>
                        </a:solidFill>
                        <a:effectLst/>
                        <a:latin typeface="Calibri"/>
                      </a:endParaRPr>
                    </a:p>
                  </a:txBody>
                  <a:tcPr marL="9525" marR="9525" marT="9525" marB="0" anchor="b">
                    <a:solidFill>
                      <a:schemeClr val="bg1"/>
                    </a:solidFill>
                  </a:tcPr>
                </a:tc>
                <a:tc hMerge="1">
                  <a:txBody>
                    <a:bodyPr/>
                    <a:lstStyle/>
                    <a:p>
                      <a:endParaRPr lang="fr-CA"/>
                    </a:p>
                  </a:txBody>
                  <a:tcPr/>
                </a:tc>
                <a:tc>
                  <a:txBody>
                    <a:bodyPr/>
                    <a:lstStyle/>
                    <a:p>
                      <a:pPr algn="l" fontAlgn="b"/>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endParaRPr lang="fr-CA" sz="1800" b="0" i="0" u="none" strike="noStrike">
                        <a:solidFill>
                          <a:srgbClr val="000000"/>
                        </a:solidFill>
                        <a:effectLst/>
                        <a:latin typeface="Calibri"/>
                      </a:endParaRPr>
                    </a:p>
                  </a:txBody>
                  <a:tcPr marL="9525" marR="9525" marT="9525" marB="0" anchor="b">
                    <a:solidFill>
                      <a:schemeClr val="bg1"/>
                    </a:solidFill>
                  </a:tcPr>
                </a:tc>
              </a:tr>
              <a:tr h="295275">
                <a:tc>
                  <a:txBody>
                    <a:bodyPr/>
                    <a:lstStyle/>
                    <a:p>
                      <a:pPr algn="l" fontAlgn="b"/>
                      <a:r>
                        <a:rPr lang="fr-CA" sz="1800" u="sng" strike="noStrike" dirty="0">
                          <a:effectLst/>
                        </a:rPr>
                        <a:t>Drivers A</a:t>
                      </a:r>
                      <a:endParaRPr lang="fr-CA" sz="1800" b="0" i="0" u="sng" strike="noStrike" dirty="0">
                        <a:solidFill>
                          <a:srgbClr val="000000"/>
                        </a:solidFill>
                        <a:effectLst/>
                        <a:latin typeface="Calibri"/>
                      </a:endParaRPr>
                    </a:p>
                  </a:txBody>
                  <a:tcPr marL="9525" marR="9525" marT="9525" marB="0" anchor="b">
                    <a:solidFill>
                      <a:schemeClr val="bg1"/>
                    </a:solidFill>
                  </a:tcPr>
                </a:tc>
                <a:tc>
                  <a:txBody>
                    <a:bodyPr/>
                    <a:lstStyle/>
                    <a:p>
                      <a:pPr algn="l" fontAlgn="b"/>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fr-CA" sz="1800" u="sng" strike="noStrike" dirty="0">
                          <a:effectLst/>
                        </a:rPr>
                        <a:t>Drivers B</a:t>
                      </a:r>
                      <a:endParaRPr lang="fr-CA" sz="1800" b="0" i="0" u="sng" strike="noStrike" dirty="0">
                        <a:solidFill>
                          <a:srgbClr val="000000"/>
                        </a:solidFill>
                        <a:effectLst/>
                        <a:latin typeface="Calibri"/>
                      </a:endParaRPr>
                    </a:p>
                  </a:txBody>
                  <a:tcPr marL="9525" marR="9525" marT="9525" marB="0" anchor="b">
                    <a:solidFill>
                      <a:schemeClr val="bg1"/>
                    </a:solidFill>
                  </a:tcPr>
                </a:tc>
                <a:tc>
                  <a:txBody>
                    <a:bodyPr/>
                    <a:lstStyle/>
                    <a:p>
                      <a:pPr algn="l" fontAlgn="b"/>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fr-CA" sz="1800" u="sng" strike="noStrike" dirty="0" err="1">
                          <a:effectLst/>
                        </a:rPr>
                        <a:t>Difference</a:t>
                      </a:r>
                      <a:endParaRPr lang="fr-CA" sz="1800" b="0" i="0" u="sng" strike="noStrike" dirty="0">
                        <a:solidFill>
                          <a:srgbClr val="000000"/>
                        </a:solidFill>
                        <a:effectLst/>
                        <a:latin typeface="Calibri"/>
                      </a:endParaRPr>
                    </a:p>
                  </a:txBody>
                  <a:tcPr marL="9525" marR="9525" marT="9525" marB="0" anchor="b">
                    <a:solidFill>
                      <a:schemeClr val="bg1"/>
                    </a:solidFill>
                  </a:tcPr>
                </a:tc>
              </a:tr>
              <a:tr h="295275">
                <a:tc>
                  <a:txBody>
                    <a:bodyPr/>
                    <a:lstStyle/>
                    <a:p>
                      <a:pPr algn="l" fontAlgn="b"/>
                      <a:r>
                        <a:rPr lang="fr-CA" sz="1800" u="none" strike="noStrike">
                          <a:effectLst/>
                        </a:rPr>
                        <a:t>IA</a:t>
                      </a:r>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fr-CA" sz="1800" u="none" strike="noStrike">
                          <a:effectLst/>
                        </a:rPr>
                        <a:t>175</a:t>
                      </a:r>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fr-CA" sz="1800" u="none" strike="noStrike">
                          <a:effectLst/>
                        </a:rPr>
                        <a:t>IA</a:t>
                      </a:r>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fr-CA" sz="1800" u="none" strike="noStrike">
                          <a:effectLst/>
                        </a:rPr>
                        <a:t>174</a:t>
                      </a:r>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r" fontAlgn="b"/>
                      <a:r>
                        <a:rPr lang="fr-CA" sz="1800" u="none" strike="noStrike">
                          <a:effectLst/>
                        </a:rPr>
                        <a:t>-1</a:t>
                      </a:r>
                      <a:endParaRPr lang="fr-CA" sz="1800" b="0" i="0" u="none" strike="noStrike">
                        <a:solidFill>
                          <a:srgbClr val="000000"/>
                        </a:solidFill>
                        <a:effectLst/>
                        <a:latin typeface="Calibri"/>
                      </a:endParaRPr>
                    </a:p>
                  </a:txBody>
                  <a:tcPr marL="9525" marR="9525" marT="9525" marB="0" anchor="b">
                    <a:solidFill>
                      <a:schemeClr val="bg1"/>
                    </a:solidFill>
                  </a:tcPr>
                </a:tc>
              </a:tr>
              <a:tr h="295275">
                <a:tc>
                  <a:txBody>
                    <a:bodyPr/>
                    <a:lstStyle/>
                    <a:p>
                      <a:pPr algn="l" fontAlgn="b"/>
                      <a:r>
                        <a:rPr lang="fr-CA" sz="1800" u="none" strike="noStrike">
                          <a:effectLst/>
                        </a:rPr>
                        <a:t>IL</a:t>
                      </a:r>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fr-CA" sz="1800" u="none" strike="noStrike">
                          <a:effectLst/>
                        </a:rPr>
                        <a:t>325</a:t>
                      </a:r>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fr-CA" sz="1800" u="none" strike="noStrike">
                          <a:effectLst/>
                        </a:rPr>
                        <a:t>IL</a:t>
                      </a:r>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fr-CA" sz="1800" u="none" strike="noStrike">
                          <a:effectLst/>
                        </a:rPr>
                        <a:t>290</a:t>
                      </a:r>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r" fontAlgn="b"/>
                      <a:r>
                        <a:rPr lang="fr-CA" sz="1800" u="none" strike="noStrike">
                          <a:effectLst/>
                        </a:rPr>
                        <a:t>-35</a:t>
                      </a:r>
                      <a:endParaRPr lang="fr-CA" sz="1800" b="0" i="0" u="none" strike="noStrike">
                        <a:solidFill>
                          <a:srgbClr val="000000"/>
                        </a:solidFill>
                        <a:effectLst/>
                        <a:latin typeface="Calibri"/>
                      </a:endParaRPr>
                    </a:p>
                  </a:txBody>
                  <a:tcPr marL="9525" marR="9525" marT="9525" marB="0" anchor="b">
                    <a:solidFill>
                      <a:schemeClr val="bg1"/>
                    </a:solidFill>
                  </a:tcPr>
                </a:tc>
              </a:tr>
              <a:tr h="295275">
                <a:tc>
                  <a:txBody>
                    <a:bodyPr/>
                    <a:lstStyle/>
                    <a:p>
                      <a:pPr algn="l" fontAlgn="b"/>
                      <a:r>
                        <a:rPr lang="fr-CA" sz="1800" u="none" strike="noStrike">
                          <a:effectLst/>
                        </a:rPr>
                        <a:t>KY</a:t>
                      </a:r>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fr-CA" sz="1800" u="none" strike="noStrike">
                          <a:effectLst/>
                        </a:rPr>
                        <a:t>110</a:t>
                      </a:r>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fr-CA" sz="1800" u="none" strike="noStrike">
                          <a:effectLst/>
                        </a:rPr>
                        <a:t>KY</a:t>
                      </a:r>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fr-CA" sz="1800" u="none" strike="noStrike">
                          <a:effectLst/>
                        </a:rPr>
                        <a:t>109</a:t>
                      </a:r>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r" fontAlgn="b"/>
                      <a:r>
                        <a:rPr lang="fr-CA" sz="1800" u="none" strike="noStrike">
                          <a:effectLst/>
                        </a:rPr>
                        <a:t>-1</a:t>
                      </a:r>
                      <a:endParaRPr lang="fr-CA" sz="1800" b="0" i="0" u="none" strike="noStrike">
                        <a:solidFill>
                          <a:srgbClr val="000000"/>
                        </a:solidFill>
                        <a:effectLst/>
                        <a:latin typeface="Calibri"/>
                      </a:endParaRPr>
                    </a:p>
                  </a:txBody>
                  <a:tcPr marL="9525" marR="9525" marT="9525" marB="0" anchor="b">
                    <a:solidFill>
                      <a:schemeClr val="bg1"/>
                    </a:solidFill>
                  </a:tcPr>
                </a:tc>
              </a:tr>
              <a:tr h="295275">
                <a:tc>
                  <a:txBody>
                    <a:bodyPr/>
                    <a:lstStyle/>
                    <a:p>
                      <a:pPr algn="l" fontAlgn="b"/>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endParaRPr lang="fr-CA" sz="1800" b="0" i="0" u="none" strike="noStrike">
                        <a:solidFill>
                          <a:srgbClr val="000000"/>
                        </a:solidFill>
                        <a:effectLst/>
                        <a:latin typeface="Calibri"/>
                      </a:endParaRPr>
                    </a:p>
                  </a:txBody>
                  <a:tcPr marL="9525" marR="9525" marT="9525" marB="0" anchor="b">
                    <a:solidFill>
                      <a:schemeClr val="bg1"/>
                    </a:solidFill>
                  </a:tcPr>
                </a:tc>
              </a:tr>
              <a:tr h="295275">
                <a:tc>
                  <a:txBody>
                    <a:bodyPr/>
                    <a:lstStyle/>
                    <a:p>
                      <a:pPr algn="l" fontAlgn="b"/>
                      <a:r>
                        <a:rPr lang="fr-CA" sz="1800" u="none" strike="noStrike">
                          <a:effectLst/>
                        </a:rPr>
                        <a:t>KY</a:t>
                      </a:r>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fr-CA" sz="1800" u="none" strike="noStrike">
                          <a:effectLst/>
                        </a:rPr>
                        <a:t>105</a:t>
                      </a:r>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fr-CA" sz="1800" u="none" strike="noStrike">
                          <a:effectLst/>
                        </a:rPr>
                        <a:t>KY</a:t>
                      </a:r>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fr-CA" sz="1800" u="none" strike="noStrike">
                          <a:effectLst/>
                        </a:rPr>
                        <a:t>106</a:t>
                      </a:r>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r" fontAlgn="b"/>
                      <a:r>
                        <a:rPr lang="fr-CA" sz="1800" u="none" strike="noStrike">
                          <a:effectLst/>
                        </a:rPr>
                        <a:t>1</a:t>
                      </a:r>
                      <a:endParaRPr lang="fr-CA" sz="1800" b="0" i="0" u="none" strike="noStrike">
                        <a:solidFill>
                          <a:srgbClr val="000000"/>
                        </a:solidFill>
                        <a:effectLst/>
                        <a:latin typeface="Calibri"/>
                      </a:endParaRPr>
                    </a:p>
                  </a:txBody>
                  <a:tcPr marL="9525" marR="9525" marT="9525" marB="0" anchor="b">
                    <a:solidFill>
                      <a:schemeClr val="bg1"/>
                    </a:solidFill>
                  </a:tcPr>
                </a:tc>
              </a:tr>
              <a:tr h="295275">
                <a:tc>
                  <a:txBody>
                    <a:bodyPr/>
                    <a:lstStyle/>
                    <a:p>
                      <a:pPr algn="l" fontAlgn="b"/>
                      <a:r>
                        <a:rPr lang="fr-CA" sz="1800" u="none" strike="noStrike">
                          <a:effectLst/>
                        </a:rPr>
                        <a:t>IL</a:t>
                      </a:r>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fr-CA" sz="1800" u="none" strike="noStrike">
                          <a:effectLst/>
                        </a:rPr>
                        <a:t>330</a:t>
                      </a:r>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fr-CA" sz="1800" u="none" strike="noStrike">
                          <a:effectLst/>
                        </a:rPr>
                        <a:t>IL</a:t>
                      </a:r>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fr-CA" sz="1800" u="none" strike="noStrike">
                          <a:effectLst/>
                        </a:rPr>
                        <a:t>295</a:t>
                      </a:r>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r" fontAlgn="b"/>
                      <a:r>
                        <a:rPr lang="fr-CA" sz="1800" u="none" strike="noStrike">
                          <a:effectLst/>
                        </a:rPr>
                        <a:t>-35</a:t>
                      </a:r>
                      <a:endParaRPr lang="fr-CA" sz="1800" b="0" i="0" u="none" strike="noStrike">
                        <a:solidFill>
                          <a:srgbClr val="000000"/>
                        </a:solidFill>
                        <a:effectLst/>
                        <a:latin typeface="Calibri"/>
                      </a:endParaRPr>
                    </a:p>
                  </a:txBody>
                  <a:tcPr marL="9525" marR="9525" marT="9525" marB="0" anchor="b">
                    <a:solidFill>
                      <a:schemeClr val="bg1"/>
                    </a:solidFill>
                  </a:tcPr>
                </a:tc>
              </a:tr>
              <a:tr h="295275">
                <a:tc>
                  <a:txBody>
                    <a:bodyPr/>
                    <a:lstStyle/>
                    <a:p>
                      <a:pPr algn="l" fontAlgn="b"/>
                      <a:r>
                        <a:rPr lang="fr-CA" sz="1800" u="none" strike="noStrike">
                          <a:effectLst/>
                        </a:rPr>
                        <a:t>IA</a:t>
                      </a:r>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fr-CA" sz="1800" u="none" strike="noStrike">
                          <a:effectLst/>
                        </a:rPr>
                        <a:t>190</a:t>
                      </a:r>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fr-CA" sz="1800" u="none" strike="noStrike">
                          <a:effectLst/>
                        </a:rPr>
                        <a:t>IA</a:t>
                      </a:r>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fr-CA" sz="1800" u="none" strike="noStrike">
                          <a:effectLst/>
                        </a:rPr>
                        <a:t>191</a:t>
                      </a:r>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r" fontAlgn="b"/>
                      <a:r>
                        <a:rPr lang="fr-CA" sz="1800" u="none" strike="noStrike">
                          <a:effectLst/>
                        </a:rPr>
                        <a:t>1</a:t>
                      </a:r>
                      <a:endParaRPr lang="fr-CA" sz="1800" b="0" i="0" u="none" strike="noStrike">
                        <a:solidFill>
                          <a:srgbClr val="000000"/>
                        </a:solidFill>
                        <a:effectLst/>
                        <a:latin typeface="Calibri"/>
                      </a:endParaRPr>
                    </a:p>
                  </a:txBody>
                  <a:tcPr marL="9525" marR="9525" marT="9525" marB="0" anchor="b">
                    <a:solidFill>
                      <a:schemeClr val="bg1"/>
                    </a:solidFill>
                  </a:tcPr>
                </a:tc>
              </a:tr>
              <a:tr h="295275">
                <a:tc>
                  <a:txBody>
                    <a:bodyPr/>
                    <a:lstStyle/>
                    <a:p>
                      <a:pPr algn="l" fontAlgn="b"/>
                      <a:r>
                        <a:rPr lang="fr-CA" sz="1800" u="none" strike="noStrike">
                          <a:effectLst/>
                        </a:rPr>
                        <a:t>Total</a:t>
                      </a:r>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fr-CA" sz="1800" u="none" strike="noStrike">
                          <a:effectLst/>
                        </a:rPr>
                        <a:t>1235</a:t>
                      </a:r>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fr-CA" sz="1800" u="none" strike="noStrike">
                          <a:effectLst/>
                        </a:rPr>
                        <a:t>1165</a:t>
                      </a:r>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r" fontAlgn="b"/>
                      <a:r>
                        <a:rPr lang="fr-CA" sz="1800" u="none" strike="noStrike">
                          <a:effectLst/>
                        </a:rPr>
                        <a:t>-70</a:t>
                      </a:r>
                      <a:endParaRPr lang="fr-CA" sz="1800" b="0" i="0" u="none" strike="noStrike">
                        <a:solidFill>
                          <a:srgbClr val="000000"/>
                        </a:solidFill>
                        <a:effectLst/>
                        <a:latin typeface="Calibri"/>
                      </a:endParaRPr>
                    </a:p>
                  </a:txBody>
                  <a:tcPr marL="9525" marR="9525" marT="9525" marB="0" anchor="b">
                    <a:solidFill>
                      <a:schemeClr val="bg1"/>
                    </a:solidFill>
                  </a:tcPr>
                </a:tc>
              </a:tr>
              <a:tr h="295275">
                <a:tc>
                  <a:txBody>
                    <a:bodyPr/>
                    <a:lstStyle/>
                    <a:p>
                      <a:pPr algn="l" fontAlgn="b"/>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endParaRPr lang="fr-CA" sz="1800" b="0" i="0" u="none" strike="noStrike">
                        <a:solidFill>
                          <a:srgbClr val="000000"/>
                        </a:solidFill>
                        <a:effectLst/>
                        <a:latin typeface="Calibri"/>
                      </a:endParaRPr>
                    </a:p>
                  </a:txBody>
                  <a:tcPr marL="9525" marR="9525" marT="9525" marB="0" anchor="b">
                    <a:solidFill>
                      <a:schemeClr val="bg1"/>
                    </a:solidFill>
                  </a:tcPr>
                </a:tc>
              </a:tr>
              <a:tr h="295275">
                <a:tc>
                  <a:txBody>
                    <a:bodyPr/>
                    <a:lstStyle/>
                    <a:p>
                      <a:pPr algn="l" fontAlgn="b"/>
                      <a:r>
                        <a:rPr lang="fr-CA" sz="1800" u="none" strike="noStrike">
                          <a:effectLst/>
                        </a:rPr>
                        <a:t>Starting odometer</a:t>
                      </a:r>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r" fontAlgn="b"/>
                      <a:r>
                        <a:rPr lang="fr-CA" sz="1800" u="none" strike="noStrike">
                          <a:effectLst/>
                        </a:rPr>
                        <a:t>655780</a:t>
                      </a:r>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r" fontAlgn="b"/>
                      <a:r>
                        <a:rPr lang="fr-CA" sz="1800" u="none" strike="noStrike">
                          <a:effectLst/>
                        </a:rPr>
                        <a:t>867 984</a:t>
                      </a:r>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endParaRPr lang="fr-CA" sz="1800" b="0" i="0" u="none" strike="noStrike">
                        <a:solidFill>
                          <a:srgbClr val="000000"/>
                        </a:solidFill>
                        <a:effectLst/>
                        <a:latin typeface="Calibri"/>
                      </a:endParaRPr>
                    </a:p>
                  </a:txBody>
                  <a:tcPr marL="9525" marR="9525" marT="9525" marB="0" anchor="b">
                    <a:solidFill>
                      <a:schemeClr val="bg1"/>
                    </a:solidFill>
                  </a:tcPr>
                </a:tc>
              </a:tr>
              <a:tr h="295275">
                <a:tc>
                  <a:txBody>
                    <a:bodyPr/>
                    <a:lstStyle/>
                    <a:p>
                      <a:pPr algn="l" fontAlgn="b"/>
                      <a:r>
                        <a:rPr lang="fr-CA" sz="1800" u="none" strike="noStrike">
                          <a:effectLst/>
                        </a:rPr>
                        <a:t>Ending odometer</a:t>
                      </a:r>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r" fontAlgn="b"/>
                      <a:r>
                        <a:rPr lang="fr-CA" sz="1800" u="none" strike="noStrike">
                          <a:effectLst/>
                        </a:rPr>
                        <a:t>657015</a:t>
                      </a:r>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r" fontAlgn="b"/>
                      <a:r>
                        <a:rPr lang="fr-CA" sz="1800" u="none" strike="noStrike">
                          <a:effectLst/>
                        </a:rPr>
                        <a:t>869 219</a:t>
                      </a:r>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endParaRPr lang="fr-CA" sz="1800" b="0" i="0" u="none" strike="noStrike">
                        <a:solidFill>
                          <a:srgbClr val="000000"/>
                        </a:solidFill>
                        <a:effectLst/>
                        <a:latin typeface="Calibri"/>
                      </a:endParaRPr>
                    </a:p>
                  </a:txBody>
                  <a:tcPr marL="9525" marR="9525" marT="9525" marB="0" anchor="b">
                    <a:solidFill>
                      <a:schemeClr val="bg1"/>
                    </a:solidFill>
                  </a:tcPr>
                </a:tc>
              </a:tr>
              <a:tr h="295275">
                <a:tc>
                  <a:txBody>
                    <a:bodyPr/>
                    <a:lstStyle/>
                    <a:p>
                      <a:pPr algn="l" fontAlgn="b"/>
                      <a:r>
                        <a:rPr lang="fr-CA" sz="1800" u="none" strike="noStrike">
                          <a:effectLst/>
                        </a:rPr>
                        <a:t>Total</a:t>
                      </a:r>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r" fontAlgn="b"/>
                      <a:r>
                        <a:rPr lang="fr-CA" sz="1800" u="none" strike="noStrike">
                          <a:effectLst/>
                        </a:rPr>
                        <a:t>1235</a:t>
                      </a:r>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r" fontAlgn="b"/>
                      <a:r>
                        <a:rPr lang="fr-CA" sz="1800" u="none" strike="noStrike">
                          <a:effectLst/>
                        </a:rPr>
                        <a:t>1 235</a:t>
                      </a:r>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l" fontAlgn="b"/>
                      <a:endParaRPr lang="fr-CA" sz="1800" b="0" i="0" u="none" strike="noStrike">
                        <a:solidFill>
                          <a:srgbClr val="000000"/>
                        </a:solidFill>
                        <a:effectLst/>
                        <a:latin typeface="Calibri"/>
                      </a:endParaRPr>
                    </a:p>
                  </a:txBody>
                  <a:tcPr marL="9525" marR="9525" marT="9525" marB="0" anchor="b">
                    <a:solidFill>
                      <a:schemeClr val="bg1"/>
                    </a:solidFill>
                  </a:tcPr>
                </a:tc>
                <a:tc>
                  <a:txBody>
                    <a:bodyPr/>
                    <a:lstStyle/>
                    <a:p>
                      <a:pPr algn="r" fontAlgn="b"/>
                      <a:r>
                        <a:rPr lang="fr-CA" sz="1800" u="none" strike="noStrike" dirty="0">
                          <a:effectLst/>
                        </a:rPr>
                        <a:t>0</a:t>
                      </a:r>
                      <a:endParaRPr lang="fr-CA" sz="1800" b="0" i="0" u="none" strike="noStrike" dirty="0">
                        <a:solidFill>
                          <a:srgbClr val="000000"/>
                        </a:solidFill>
                        <a:effectLst/>
                        <a:latin typeface="Calibri"/>
                      </a:endParaRPr>
                    </a:p>
                  </a:txBody>
                  <a:tcPr marL="9525" marR="9525" marT="9525" marB="0" anchor="b">
                    <a:solidFill>
                      <a:schemeClr val="bg1"/>
                    </a:solidFill>
                  </a:tcPr>
                </a:tc>
              </a:tr>
            </a:tbl>
          </a:graphicData>
        </a:graphic>
      </p:graphicFrame>
    </p:spTree>
    <p:extLst>
      <p:ext uri="{BB962C8B-B14F-4D97-AF65-F5344CB8AC3E}">
        <p14:creationId xmlns:p14="http://schemas.microsoft.com/office/powerpoint/2010/main" val="7066953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re 1"/>
          <p:cNvSpPr>
            <a:spLocks noGrp="1"/>
          </p:cNvSpPr>
          <p:nvPr>
            <p:ph type="title"/>
          </p:nvPr>
        </p:nvSpPr>
        <p:spPr/>
        <p:txBody>
          <a:bodyPr/>
          <a:lstStyle/>
          <a:p>
            <a:r>
              <a:rPr lang="fr-CA" altLang="fr-FR" dirty="0" smtClean="0"/>
              <a:t>Non-</a:t>
            </a:r>
            <a:r>
              <a:rPr lang="fr-CA" altLang="fr-FR" dirty="0" err="1" smtClean="0"/>
              <a:t>projectable</a:t>
            </a:r>
            <a:r>
              <a:rPr lang="fr-CA" altLang="fr-FR" dirty="0" smtClean="0"/>
              <a:t> Gap</a:t>
            </a:r>
          </a:p>
        </p:txBody>
      </p:sp>
      <p:sp>
        <p:nvSpPr>
          <p:cNvPr id="61443" name="Espace réservé du contenu 2"/>
          <p:cNvSpPr>
            <a:spLocks noGrp="1"/>
          </p:cNvSpPr>
          <p:nvPr>
            <p:ph idx="1"/>
          </p:nvPr>
        </p:nvSpPr>
        <p:spPr/>
        <p:txBody>
          <a:bodyPr/>
          <a:lstStyle/>
          <a:p>
            <a:endParaRPr lang="fr-CA" altLang="fr-FR" smtClean="0"/>
          </a:p>
        </p:txBody>
      </p:sp>
      <p:pic>
        <p:nvPicPr>
          <p:cNvPr id="6144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1557338"/>
            <a:ext cx="8207375" cy="4535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85800"/>
          </a:xfrm>
        </p:spPr>
        <p:txBody>
          <a:bodyPr/>
          <a:lstStyle/>
          <a:p>
            <a:r>
              <a:rPr lang="en-US" sz="3600" dirty="0" smtClean="0"/>
              <a:t>How is distance recorded?</a:t>
            </a:r>
            <a:endParaRPr lang="en-US" sz="3600" dirty="0"/>
          </a:p>
        </p:txBody>
      </p:sp>
      <p:sp>
        <p:nvSpPr>
          <p:cNvPr id="3" name="Content Placeholder 2"/>
          <p:cNvSpPr>
            <a:spLocks noGrp="1"/>
          </p:cNvSpPr>
          <p:nvPr>
            <p:ph idx="1"/>
          </p:nvPr>
        </p:nvSpPr>
        <p:spPr>
          <a:xfrm>
            <a:off x="685800" y="1600200"/>
            <a:ext cx="7772400" cy="3505200"/>
          </a:xfrm>
        </p:spPr>
        <p:txBody>
          <a:bodyPr>
            <a:normAutofit fontScale="92500" lnSpcReduction="10000"/>
          </a:bodyPr>
          <a:lstStyle/>
          <a:p>
            <a:pPr>
              <a:buNone/>
            </a:pPr>
            <a:r>
              <a:rPr lang="en-US" sz="3600" dirty="0" smtClean="0"/>
              <a:t>Driven by</a:t>
            </a:r>
          </a:p>
          <a:p>
            <a:pPr>
              <a:buNone/>
            </a:pPr>
            <a:r>
              <a:rPr lang="en-US" sz="1400" dirty="0" smtClean="0"/>
              <a:t> </a:t>
            </a:r>
          </a:p>
          <a:p>
            <a:pPr>
              <a:buNone/>
            </a:pPr>
            <a:r>
              <a:rPr lang="en-US" sz="3600" dirty="0" smtClean="0"/>
              <a:t>Section 395 of Federal regulations</a:t>
            </a:r>
          </a:p>
          <a:p>
            <a:pPr lvl="1"/>
            <a:endParaRPr lang="en-US" sz="1600" dirty="0" smtClean="0"/>
          </a:p>
          <a:p>
            <a:pPr lvl="1"/>
            <a:r>
              <a:rPr lang="en-US" sz="3200" dirty="0" smtClean="0"/>
              <a:t>Hours-of-Service (HOS)</a:t>
            </a:r>
          </a:p>
          <a:p>
            <a:pPr lvl="1"/>
            <a:r>
              <a:rPr lang="en-US" sz="3200" dirty="0" smtClean="0"/>
              <a:t>Purpose is for safety on the roadways</a:t>
            </a:r>
          </a:p>
          <a:p>
            <a:pPr lvl="1">
              <a:buNone/>
            </a:pPr>
            <a:endParaRPr lang="en-US" sz="1400" dirty="0" smtClean="0"/>
          </a:p>
          <a:p>
            <a:pPr lvl="1">
              <a:buNone/>
            </a:pPr>
            <a:endParaRPr lang="en-US" sz="1400" dirty="0" smtClean="0"/>
          </a:p>
          <a:p>
            <a:pPr>
              <a:buNone/>
            </a:pPr>
            <a:r>
              <a:rPr lang="en-US" sz="2800" dirty="0" smtClean="0"/>
              <a:t>	</a:t>
            </a:r>
            <a:endParaRPr lang="en-US" dirty="0"/>
          </a:p>
        </p:txBody>
      </p:sp>
    </p:spTree>
    <p:extLst>
      <p:ext uri="{BB962C8B-B14F-4D97-AF65-F5344CB8AC3E}">
        <p14:creationId xmlns:p14="http://schemas.microsoft.com/office/powerpoint/2010/main" val="40631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395</a:t>
            </a:r>
            <a:endParaRPr lang="en-US" dirty="0"/>
          </a:p>
        </p:txBody>
      </p:sp>
      <p:sp>
        <p:nvSpPr>
          <p:cNvPr id="3" name="Content Placeholder 2"/>
          <p:cNvSpPr>
            <a:spLocks noGrp="1"/>
          </p:cNvSpPr>
          <p:nvPr>
            <p:ph idx="1"/>
          </p:nvPr>
        </p:nvSpPr>
        <p:spPr>
          <a:xfrm>
            <a:off x="685800" y="914400"/>
            <a:ext cx="7772400" cy="4378325"/>
          </a:xfrm>
        </p:spPr>
        <p:txBody>
          <a:bodyPr>
            <a:normAutofit/>
          </a:bodyPr>
          <a:lstStyle/>
          <a:p>
            <a:pPr marL="342900" lvl="2" indent="-342900"/>
            <a:endParaRPr lang="en-US" sz="3500" dirty="0" smtClean="0"/>
          </a:p>
          <a:p>
            <a:pPr marL="342900" lvl="2" indent="-342900"/>
            <a:r>
              <a:rPr lang="en-US" sz="3500" dirty="0" smtClean="0"/>
              <a:t>Strict </a:t>
            </a:r>
            <a:r>
              <a:rPr lang="en-US" sz="3500" dirty="0"/>
              <a:t>limits on when and how long a driver can operate a commercial vehicle</a:t>
            </a:r>
          </a:p>
          <a:p>
            <a:endParaRPr lang="en-US" sz="2000" dirty="0" smtClean="0"/>
          </a:p>
          <a:p>
            <a:r>
              <a:rPr lang="en-US" sz="3600" dirty="0" smtClean="0"/>
              <a:t>Requires running log of time on duty </a:t>
            </a:r>
          </a:p>
          <a:p>
            <a:pPr lvl="1">
              <a:buNone/>
            </a:pPr>
            <a:endParaRPr lang="en-US" dirty="0" smtClean="0"/>
          </a:p>
          <a:p>
            <a:pPr lvl="1"/>
            <a:endParaRPr lang="en-US" dirty="0" smtClean="0"/>
          </a:p>
          <a:p>
            <a:pPr>
              <a:buNone/>
            </a:pPr>
            <a:endParaRPr lang="en-US" dirty="0"/>
          </a:p>
        </p:txBody>
      </p:sp>
    </p:spTree>
    <p:extLst>
      <p:ext uri="{BB962C8B-B14F-4D97-AF65-F5344CB8AC3E}">
        <p14:creationId xmlns:p14="http://schemas.microsoft.com/office/powerpoint/2010/main" val="1344823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62000" y="1143000"/>
            <a:ext cx="7620000" cy="4378325"/>
          </a:xfrm>
        </p:spPr>
        <p:txBody>
          <a:bodyPr/>
          <a:lstStyle/>
          <a:p>
            <a:pPr lvl="1">
              <a:buNone/>
            </a:pPr>
            <a:endParaRPr lang="en-US" dirty="0" smtClean="0"/>
          </a:p>
          <a:p>
            <a:pPr lvl="1">
              <a:buNone/>
            </a:pPr>
            <a:r>
              <a:rPr lang="en-US" sz="4000" dirty="0" smtClean="0"/>
              <a:t>Two methods -  </a:t>
            </a:r>
          </a:p>
          <a:p>
            <a:pPr lvl="2"/>
            <a:r>
              <a:rPr lang="en-US" sz="4000" dirty="0" smtClean="0"/>
              <a:t>Manually - Driver's Daily Logs (DDLs) </a:t>
            </a:r>
          </a:p>
          <a:p>
            <a:pPr lvl="2"/>
            <a:r>
              <a:rPr lang="en-US" sz="4000" dirty="0" smtClean="0"/>
              <a:t> Electronically (EOBR)</a:t>
            </a:r>
          </a:p>
          <a:p>
            <a:pPr marL="0" indent="0">
              <a:buNone/>
            </a:pPr>
            <a:endParaRPr lang="en-US" dirty="0"/>
          </a:p>
        </p:txBody>
      </p:sp>
    </p:spTree>
    <p:extLst>
      <p:ext uri="{BB962C8B-B14F-4D97-AF65-F5344CB8AC3E}">
        <p14:creationId xmlns:p14="http://schemas.microsoft.com/office/powerpoint/2010/main" val="4200283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5800" y="955675"/>
            <a:ext cx="7772400" cy="4378325"/>
          </a:xfrm>
        </p:spPr>
        <p:txBody>
          <a:bodyPr>
            <a:normAutofit/>
          </a:bodyPr>
          <a:lstStyle/>
          <a:p>
            <a:pPr>
              <a:buNone/>
            </a:pPr>
            <a:r>
              <a:rPr lang="en-US" dirty="0" smtClean="0"/>
              <a:t>	</a:t>
            </a:r>
            <a:r>
              <a:rPr lang="en-US" sz="4400" dirty="0" smtClean="0"/>
              <a:t>Logbook </a:t>
            </a:r>
            <a:r>
              <a:rPr lang="en-US" sz="4400" dirty="0"/>
              <a:t>requirements </a:t>
            </a:r>
            <a:r>
              <a:rPr lang="en-US" sz="4400" dirty="0" smtClean="0"/>
              <a:t>–</a:t>
            </a:r>
            <a:r>
              <a:rPr lang="en-US" dirty="0" smtClean="0"/>
              <a:t> </a:t>
            </a:r>
          </a:p>
          <a:p>
            <a:pPr>
              <a:buNone/>
            </a:pPr>
            <a:r>
              <a:rPr lang="en-US" dirty="0" smtClean="0"/>
              <a:t>		</a:t>
            </a:r>
            <a:r>
              <a:rPr lang="en-US" sz="3600" dirty="0" smtClean="0"/>
              <a:t>Very specific</a:t>
            </a:r>
          </a:p>
          <a:p>
            <a:pPr marL="457200" lvl="1" indent="0" algn="ctr">
              <a:buNone/>
            </a:pPr>
            <a:r>
              <a:rPr lang="en-US" sz="3600" dirty="0" smtClean="0"/>
              <a:t>	Can be inspected at any time</a:t>
            </a:r>
            <a:endParaRPr lang="en-US" sz="3600" dirty="0"/>
          </a:p>
          <a:p>
            <a:pPr lvl="1">
              <a:buNone/>
            </a:pPr>
            <a:r>
              <a:rPr lang="en-US" sz="3600" dirty="0" smtClean="0"/>
              <a:t>			Must include:</a:t>
            </a:r>
          </a:p>
          <a:p>
            <a:pPr lvl="1">
              <a:buNone/>
            </a:pPr>
            <a:r>
              <a:rPr lang="en-US" sz="3600" dirty="0" smtClean="0"/>
              <a:t>				 a 24 </a:t>
            </a:r>
            <a:r>
              <a:rPr lang="en-US" sz="3600" dirty="0"/>
              <a:t>hour </a:t>
            </a:r>
            <a:r>
              <a:rPr lang="en-US" sz="3600" dirty="0" smtClean="0"/>
              <a:t>grid,</a:t>
            </a:r>
            <a:endParaRPr lang="en-US" sz="3600" dirty="0"/>
          </a:p>
        </p:txBody>
      </p:sp>
    </p:spTree>
    <p:extLst>
      <p:ext uri="{BB962C8B-B14F-4D97-AF65-F5344CB8AC3E}">
        <p14:creationId xmlns:p14="http://schemas.microsoft.com/office/powerpoint/2010/main" val="3457237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IFTA IRP Power Point Template 2 - SELECTED">
  <a:themeElements>
    <a:clrScheme name="AAMVA_IRP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AMVA_IRP_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AAMVA_IRP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MVA_IRP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MVA_IRP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MVA_IRP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MVA_IRP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MVA_IRP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MVA_IRP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MVA_IRP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MVA_IRP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MVA_IRP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MVA_IRP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MVA_IRP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IFTA IRP Power Point Template 2 - SELECTED</Template>
  <TotalTime>1586</TotalTime>
  <Words>1287</Words>
  <Application>Microsoft Office PowerPoint</Application>
  <PresentationFormat>On-screen Show (4:3)</PresentationFormat>
  <Paragraphs>288</Paragraphs>
  <Slides>56</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IFTA IRP Power Point Template 2 - SELECTED</vt:lpstr>
      <vt:lpstr>Bitmap Image</vt:lpstr>
      <vt:lpstr>Auditing Distance</vt:lpstr>
      <vt:lpstr>PowerPoint Presentation</vt:lpstr>
      <vt:lpstr>PowerPoint Presentation</vt:lpstr>
      <vt:lpstr>PowerPoint Presentation</vt:lpstr>
      <vt:lpstr>PowerPoint Presentation</vt:lpstr>
      <vt:lpstr>How is distance recorded?</vt:lpstr>
      <vt:lpstr>Section 395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Testing of Source Documents</vt:lpstr>
      <vt:lpstr>PowerPoint Presentation</vt:lpstr>
      <vt:lpstr>PowerPoint Presentation</vt:lpstr>
      <vt:lpstr>PowerPoint Presentation</vt:lpstr>
      <vt:lpstr>PowerPoint Presentation</vt:lpstr>
      <vt:lpstr>Global Positioning System (GPS)</vt:lpstr>
      <vt:lpstr>GPS Trends In Trucking</vt:lpstr>
      <vt:lpstr>Electronic Onboard Recorders (EOBR)</vt:lpstr>
      <vt:lpstr>EOBR Mandate</vt:lpstr>
      <vt:lpstr>PowerPoint Presentation</vt:lpstr>
      <vt:lpstr>Global Positioning System (GPS)</vt:lpstr>
      <vt:lpstr>PowerPoint Presentation</vt:lpstr>
      <vt:lpstr>PowerPoint Presentation</vt:lpstr>
      <vt:lpstr>PowerPoint Presentation</vt:lpstr>
      <vt:lpstr>PowerPoint Presentation</vt:lpstr>
      <vt:lpstr>PowerPoint Presentation</vt:lpstr>
      <vt:lpstr>PowerPoint Presentation</vt:lpstr>
      <vt:lpstr>Sample data</vt:lpstr>
      <vt:lpstr>Summary Report</vt:lpstr>
      <vt:lpstr>GPS Ping Frequency</vt:lpstr>
      <vt:lpstr>PowerPoint Presentation</vt:lpstr>
      <vt:lpstr>Auditing Distance</vt:lpstr>
      <vt:lpstr>How the GPS Carriers Work</vt:lpstr>
      <vt:lpstr>Documents and Reports</vt:lpstr>
      <vt:lpstr>How do you record odometer reading?</vt:lpstr>
      <vt:lpstr>Distance</vt:lpstr>
      <vt:lpstr>Exception Reports</vt:lpstr>
      <vt:lpstr>Modification</vt:lpstr>
      <vt:lpstr>Security Measure</vt:lpstr>
      <vt:lpstr>Recognize Differences and Make Adjustments</vt:lpstr>
      <vt:lpstr>Source Differences</vt:lpstr>
      <vt:lpstr>Possible Gap</vt:lpstr>
      <vt:lpstr>Major Difference Between Statements</vt:lpstr>
      <vt:lpstr>Inconsistency Followed Jurisdiction</vt:lpstr>
      <vt:lpstr>How to Adjust a Missing Trip</vt:lpstr>
      <vt:lpstr>How to Adjust a Missing Trip</vt:lpstr>
      <vt:lpstr>Inconsistency in Miles Declared and Odometer Total</vt:lpstr>
      <vt:lpstr>Adjusting the Discrepancies</vt:lpstr>
      <vt:lpstr>Projectable Gap</vt:lpstr>
      <vt:lpstr>Non-projectable Gap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Rizzo Trapp</dc:creator>
  <cp:lastModifiedBy>Tammy Trinker</cp:lastModifiedBy>
  <cp:revision>44</cp:revision>
  <cp:lastPrinted>2014-01-22T23:38:49Z</cp:lastPrinted>
  <dcterms:created xsi:type="dcterms:W3CDTF">2013-12-31T16:19:10Z</dcterms:created>
  <dcterms:modified xsi:type="dcterms:W3CDTF">2014-02-10T14:29:49Z</dcterms:modified>
</cp:coreProperties>
</file>